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543400-4588-42F2-9D54-B34A66DF2891}">
  <a:tblStyle styleId="{75543400-4588-42F2-9D54-B34A66DF28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23be1ec11_0_3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23be1ec11_0_3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23be1ec11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23be1ec11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23be1ec11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23be1ec11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23be1ec11_0_3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23be1ec11_0_3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23be1ec11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23be1ec11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23be1ec11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23be1ec11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23be1ec11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23be1ec11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23be1ec11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23be1ec11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23be1ec11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23be1ec11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23be1ec11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23be1ec11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23be1ec11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23be1ec11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23be1ec11_0_3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23be1ec11_0_3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2429688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2429688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24296884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24296884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23be1ec11_0_3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23be1ec11_0_3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23be1ec11_0_3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23be1ec11_0_3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23be1ec11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23be1ec11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23be1ec11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23be1ec11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b23be1ec11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b23be1ec11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23be1ec11_0_3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23be1ec11_0_3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23be1ec11_0_3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23be1ec11_0_3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23be1ec11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23be1ec11_0_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hk3084@columbia.edu" TargetMode="External"/><Relationship Id="rId4" Type="http://schemas.openxmlformats.org/officeDocument/2006/relationships/hyperlink" Target="https://github.com/bluecube246/Tumor_Semantic_Image_Segmentation" TargetMode="External"/><Relationship Id="rId5" Type="http://schemas.openxmlformats.org/officeDocument/2006/relationships/hyperlink" Target="https://github.com/bluecube246/Tumor_Semantic_Image_Segmentation/blob/master/README.m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bluecube246/Tumor_Semantic_Image_Segment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572750" y="10557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Tumor Detection with Deep Learning</a:t>
            </a:r>
            <a:endParaRPr/>
          </a:p>
        </p:txBody>
      </p:sp>
      <p:sp>
        <p:nvSpPr>
          <p:cNvPr id="135" name="Google Shape;135;p13"/>
          <p:cNvSpPr txBox="1"/>
          <p:nvPr/>
        </p:nvSpPr>
        <p:spPr>
          <a:xfrm>
            <a:off x="572750" y="2727300"/>
            <a:ext cx="7159800" cy="15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Lato"/>
                <a:ea typeface="Lato"/>
                <a:cs typeface="Lato"/>
                <a:sym typeface="Lato"/>
              </a:rPr>
              <a:t>Columbia University - Applied Deep Learning Project</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Jinwoo Jung (jj2762@columbia.edu), Hyuk Joon Kwon (</a:t>
            </a:r>
            <a:r>
              <a:rPr lang="en">
                <a:solidFill>
                  <a:srgbClr val="FFFFFF"/>
                </a:solidFill>
                <a:uFill>
                  <a:noFill/>
                </a:uFill>
                <a:latin typeface="Lato"/>
                <a:ea typeface="Lato"/>
                <a:cs typeface="Lato"/>
                <a:sym typeface="Lato"/>
                <a:hlinkClick r:id="rId3">
                  <a:extLst>
                    <a:ext uri="{A12FA001-AC4F-418D-AE19-62706E023703}">
                      <ahyp:hlinkClr val="tx"/>
                    </a:ext>
                  </a:extLst>
                </a:hlinkClick>
              </a:rPr>
              <a:t>hk3084@columbia.edu</a:t>
            </a:r>
            <a:r>
              <a:rPr lang="en">
                <a:solidFill>
                  <a:srgbClr val="FFFFFF"/>
                </a:solidFill>
                <a:latin typeface="Lato"/>
                <a:ea typeface="Lato"/>
                <a:cs typeface="Lato"/>
                <a:sym typeface="Lato"/>
              </a:rPr>
              <a:t>)</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Github repo: </a:t>
            </a:r>
            <a:r>
              <a:rPr lang="en" sz="1000" u="sng">
                <a:solidFill>
                  <a:schemeClr val="hlink"/>
                </a:solidFill>
                <a:latin typeface="Lato"/>
                <a:ea typeface="Lato"/>
                <a:cs typeface="Lato"/>
                <a:sym typeface="Lato"/>
                <a:hlinkClick r:id="rId4"/>
              </a:rPr>
              <a:t>https://github.com/bluecube246/Tumor_Semantic_Image_Segmentation</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lang="en">
                <a:solidFill>
                  <a:srgbClr val="FFFFFF"/>
                </a:solidFill>
                <a:latin typeface="Lato"/>
                <a:ea typeface="Lato"/>
                <a:cs typeface="Lato"/>
                <a:sym typeface="Lato"/>
              </a:rPr>
              <a:t>Readme:  </a:t>
            </a:r>
            <a:r>
              <a:rPr lang="en" sz="1000" u="sng">
                <a:solidFill>
                  <a:schemeClr val="hlink"/>
                </a:solidFill>
                <a:latin typeface="Lato"/>
                <a:ea typeface="Lato"/>
                <a:cs typeface="Lato"/>
                <a:sym typeface="Lato"/>
                <a:hlinkClick r:id="rId5"/>
              </a:rPr>
              <a:t>https://github.com/bluecube246/Tumor_Semantic_Image_Segmentation/blob/master/README.md</a:t>
            </a:r>
            <a:r>
              <a:rPr lang="en" sz="1000">
                <a:solidFill>
                  <a:srgbClr val="FFFFFF"/>
                </a:solidFill>
                <a:latin typeface="Lato"/>
                <a:ea typeface="Lato"/>
                <a:cs typeface="Lato"/>
                <a:sym typeface="Lato"/>
              </a:rPr>
              <a:t> </a:t>
            </a:r>
            <a:endParaRPr sz="10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63125" y="325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 Predictions </a:t>
            </a:r>
            <a:r>
              <a:rPr lang="en" sz="1600"/>
              <a:t>(zoom level 3,4,5  &amp;  stride 150)</a:t>
            </a:r>
            <a:endParaRPr sz="1600"/>
          </a:p>
        </p:txBody>
      </p:sp>
      <p:sp>
        <p:nvSpPr>
          <p:cNvPr id="196" name="Google Shape;196;p22"/>
          <p:cNvSpPr txBox="1"/>
          <p:nvPr>
            <p:ph idx="1" type="body"/>
          </p:nvPr>
        </p:nvSpPr>
        <p:spPr>
          <a:xfrm>
            <a:off x="1089325" y="1174225"/>
            <a:ext cx="7038900" cy="332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No data balancing was done.</a:t>
            </a:r>
            <a:endParaRPr/>
          </a:p>
          <a:p>
            <a:pPr indent="-311150" lvl="0" marL="457200" rtl="0" algn="l">
              <a:spcBef>
                <a:spcPts val="0"/>
              </a:spcBef>
              <a:spcAft>
                <a:spcPts val="0"/>
              </a:spcAft>
              <a:buSzPts val="1300"/>
              <a:buChar char="●"/>
            </a:pPr>
            <a:r>
              <a:rPr lang="en"/>
              <a:t>Overall the model predicted very poorly for all three images </a:t>
            </a:r>
            <a:endParaRPr/>
          </a:p>
          <a:p>
            <a:pPr indent="-311150" lvl="0" marL="457200" rtl="0" algn="l">
              <a:spcBef>
                <a:spcPts val="0"/>
              </a:spcBef>
              <a:spcAft>
                <a:spcPts val="0"/>
              </a:spcAft>
              <a:buSzPts val="1300"/>
              <a:buChar char="●"/>
            </a:pPr>
            <a:r>
              <a:rPr lang="en"/>
              <a:t>The model predicted most patches to be Normal.  (Expected due to the </a:t>
            </a:r>
            <a:r>
              <a:rPr lang="en"/>
              <a:t>absence</a:t>
            </a:r>
            <a:r>
              <a:rPr lang="en"/>
              <a:t> of data balancing.)</a:t>
            </a:r>
            <a:endParaRPr/>
          </a:p>
          <a:p>
            <a:pPr indent="-311150" lvl="0" marL="457200" rtl="0" algn="l">
              <a:spcBef>
                <a:spcPts val="0"/>
              </a:spcBef>
              <a:spcAft>
                <a:spcPts val="0"/>
              </a:spcAft>
              <a:buSzPts val="1300"/>
              <a:buChar char="●"/>
            </a:pPr>
            <a:r>
              <a:rPr lang="en"/>
              <a:t> As a result Image 78 has a much lower score because it had more patches that were actually Tumor</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graphicFrame>
        <p:nvGraphicFramePr>
          <p:cNvPr id="197" name="Google Shape;197;p22"/>
          <p:cNvGraphicFramePr/>
          <p:nvPr/>
        </p:nvGraphicFramePr>
        <p:xfrm>
          <a:off x="1597113" y="2854465"/>
          <a:ext cx="3000000" cy="3000000"/>
        </p:xfrm>
        <a:graphic>
          <a:graphicData uri="http://schemas.openxmlformats.org/drawingml/2006/table">
            <a:tbl>
              <a:tblPr>
                <a:noFill/>
                <a:tableStyleId>{75543400-4588-42F2-9D54-B34A66DF2891}</a:tableStyleId>
              </a:tblPr>
              <a:tblGrid>
                <a:gridCol w="2032050"/>
                <a:gridCol w="1254350"/>
                <a:gridCol w="1372475"/>
                <a:gridCol w="1364450"/>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78</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91</a:t>
                      </a:r>
                      <a:endParaRPr>
                        <a:solidFill>
                          <a:srgbClr val="FFFFFF"/>
                        </a:solidFill>
                      </a:endParaRPr>
                    </a:p>
                  </a:txBody>
                  <a:tcPr marT="91425" marB="91425" marR="91425" marL="91425"/>
                </a:tc>
              </a:tr>
              <a:tr h="383700">
                <a:tc>
                  <a:txBody>
                    <a:bodyPr/>
                    <a:lstStyle/>
                    <a:p>
                      <a:pPr indent="0" lvl="0" marL="0" rtl="0" algn="l">
                        <a:spcBef>
                          <a:spcPts val="0"/>
                        </a:spcBef>
                        <a:spcAft>
                          <a:spcPts val="0"/>
                        </a:spcAft>
                        <a:buNone/>
                      </a:pPr>
                      <a:r>
                        <a:rPr lang="en">
                          <a:solidFill>
                            <a:srgbClr val="FFFFFF"/>
                          </a:solidFill>
                        </a:rPr>
                        <a:t>Best model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Version a</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Version a</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Version b</a:t>
                      </a:r>
                      <a:endParaRPr>
                        <a:solidFill>
                          <a:srgbClr val="FFFFFF"/>
                        </a:solidFill>
                      </a:endParaRPr>
                    </a:p>
                  </a:txBody>
                  <a:tcPr marT="91425" marB="91425" marR="91425" marL="91425"/>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0.99</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0.87</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0.39</a:t>
                      </a:r>
                      <a:endParaRPr>
                        <a:solidFill>
                          <a:srgbClr val="FFFFFF"/>
                        </a:solidFill>
                      </a:endParaRPr>
                    </a:p>
                  </a:txBody>
                  <a:tcPr marT="91425" marB="91425" marR="91425" marL="91425"/>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0.62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0.13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0.61</a:t>
                      </a:r>
                      <a:endParaRPr>
                        <a:solidFill>
                          <a:srgbClr val="FFFFFF"/>
                        </a:solidFill>
                      </a:endParaRPr>
                    </a:p>
                  </a:txBody>
                  <a:tcPr marT="91425" marB="91425" marR="91425" marL="91425"/>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0.56</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0.81</a:t>
                      </a:r>
                      <a:endParaRPr>
                        <a:solidFill>
                          <a:srgbClr val="FFFFFF"/>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89150" y="1689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Best Predictions from previous setting</a:t>
            </a:r>
            <a:endParaRPr sz="2200"/>
          </a:p>
        </p:txBody>
      </p:sp>
      <p:sp>
        <p:nvSpPr>
          <p:cNvPr id="203" name="Google Shape;203;p23"/>
          <p:cNvSpPr txBox="1"/>
          <p:nvPr>
            <p:ph idx="1" type="body"/>
          </p:nvPr>
        </p:nvSpPr>
        <p:spPr>
          <a:xfrm>
            <a:off x="1207550" y="849450"/>
            <a:ext cx="7869900" cy="4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a’s prediction on img  64:</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a’s </a:t>
            </a:r>
            <a:endParaRPr/>
          </a:p>
          <a:p>
            <a:pPr indent="0" lvl="0" marL="0" rtl="0" algn="l">
              <a:spcBef>
                <a:spcPts val="1600"/>
              </a:spcBef>
              <a:spcAft>
                <a:spcPts val="0"/>
              </a:spcAft>
              <a:buNone/>
            </a:pPr>
            <a:r>
              <a:rPr lang="en"/>
              <a:t>prediction  on img  78:</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b’s </a:t>
            </a:r>
            <a:endParaRPr/>
          </a:p>
          <a:p>
            <a:pPr indent="0" lvl="0" marL="0" rtl="0" algn="l">
              <a:spcBef>
                <a:spcPts val="1600"/>
              </a:spcBef>
              <a:spcAft>
                <a:spcPts val="1600"/>
              </a:spcAft>
              <a:buNone/>
            </a:pPr>
            <a:r>
              <a:rPr lang="en"/>
              <a:t>Prediction on img 91:</a:t>
            </a:r>
            <a:endParaRPr/>
          </a:p>
        </p:txBody>
      </p:sp>
      <p:pic>
        <p:nvPicPr>
          <p:cNvPr id="204" name="Google Shape;204;p23"/>
          <p:cNvPicPr preferRelativeResize="0"/>
          <p:nvPr/>
        </p:nvPicPr>
        <p:blipFill>
          <a:blip r:embed="rId3">
            <a:alphaModFix/>
          </a:blip>
          <a:stretch>
            <a:fillRect/>
          </a:stretch>
        </p:blipFill>
        <p:spPr>
          <a:xfrm>
            <a:off x="4392700" y="612225"/>
            <a:ext cx="4751301" cy="1712475"/>
          </a:xfrm>
          <a:prstGeom prst="rect">
            <a:avLst/>
          </a:prstGeom>
          <a:noFill/>
          <a:ln>
            <a:noFill/>
          </a:ln>
        </p:spPr>
      </p:pic>
      <p:pic>
        <p:nvPicPr>
          <p:cNvPr id="205" name="Google Shape;205;p23"/>
          <p:cNvPicPr preferRelativeResize="0"/>
          <p:nvPr/>
        </p:nvPicPr>
        <p:blipFill>
          <a:blip r:embed="rId4">
            <a:alphaModFix/>
          </a:blip>
          <a:stretch>
            <a:fillRect/>
          </a:stretch>
        </p:blipFill>
        <p:spPr>
          <a:xfrm>
            <a:off x="3732512" y="2379700"/>
            <a:ext cx="5486448" cy="1484000"/>
          </a:xfrm>
          <a:prstGeom prst="rect">
            <a:avLst/>
          </a:prstGeom>
          <a:noFill/>
          <a:ln>
            <a:noFill/>
          </a:ln>
        </p:spPr>
      </p:pic>
      <p:pic>
        <p:nvPicPr>
          <p:cNvPr id="206" name="Google Shape;206;p23"/>
          <p:cNvPicPr preferRelativeResize="0"/>
          <p:nvPr/>
        </p:nvPicPr>
        <p:blipFill>
          <a:blip r:embed="rId5">
            <a:alphaModFix/>
          </a:blip>
          <a:stretch>
            <a:fillRect/>
          </a:stretch>
        </p:blipFill>
        <p:spPr>
          <a:xfrm>
            <a:off x="3477709" y="3918700"/>
            <a:ext cx="5790239" cy="121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63125" y="325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5.b Predictions </a:t>
            </a:r>
            <a:r>
              <a:rPr lang="en" sz="1600"/>
              <a:t>(Base Using zoom level 2,3  &amp;  stride 200)</a:t>
            </a:r>
            <a:endParaRPr sz="1600"/>
          </a:p>
        </p:txBody>
      </p:sp>
      <p:sp>
        <p:nvSpPr>
          <p:cNvPr id="212" name="Google Shape;212;p24"/>
          <p:cNvSpPr txBox="1"/>
          <p:nvPr>
            <p:ph idx="1" type="body"/>
          </p:nvPr>
        </p:nvSpPr>
        <p:spPr>
          <a:xfrm>
            <a:off x="1089325" y="1174225"/>
            <a:ext cx="7388400" cy="332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Adopted larger stride of 200 as we decreased zoom level</a:t>
            </a:r>
            <a:endParaRPr/>
          </a:p>
          <a:p>
            <a:pPr indent="-311150" lvl="0" marL="457200" rtl="0" algn="l">
              <a:spcBef>
                <a:spcPts val="0"/>
              </a:spcBef>
              <a:spcAft>
                <a:spcPts val="0"/>
              </a:spcAft>
              <a:buSzPts val="1300"/>
              <a:buChar char="●"/>
            </a:pPr>
            <a:r>
              <a:rPr lang="en"/>
              <a:t>There does not exist a single model that outperforms other models in predictions</a:t>
            </a:r>
            <a:endParaRPr/>
          </a:p>
          <a:p>
            <a:pPr indent="-311150" lvl="0" marL="457200" rtl="0" algn="l">
              <a:spcBef>
                <a:spcPts val="0"/>
              </a:spcBef>
              <a:spcAft>
                <a:spcPts val="0"/>
              </a:spcAft>
              <a:buSzPts val="1300"/>
              <a:buChar char="●"/>
            </a:pPr>
            <a:r>
              <a:rPr lang="en"/>
              <a:t>Simply highest accuracy is not a holistic measure to decide a best model</a:t>
            </a:r>
            <a:endParaRPr/>
          </a:p>
          <a:p>
            <a:pPr indent="-311150" lvl="1" marL="914400" rtl="0" algn="l">
              <a:spcBef>
                <a:spcPts val="0"/>
              </a:spcBef>
              <a:spcAft>
                <a:spcPts val="0"/>
              </a:spcAft>
              <a:buSzPts val="1300"/>
              <a:buChar char="○"/>
            </a:pPr>
            <a:r>
              <a:rPr lang="en" sz="1300"/>
              <a:t>Exists a model that has lower accuracy but produces better heatmaps</a:t>
            </a:r>
            <a:endParaRPr sz="1300"/>
          </a:p>
          <a:p>
            <a:pPr indent="-311150" lvl="2" marL="1371600" rtl="0" algn="l">
              <a:spcBef>
                <a:spcPts val="0"/>
              </a:spcBef>
              <a:spcAft>
                <a:spcPts val="0"/>
              </a:spcAft>
              <a:buSzPts val="1300"/>
              <a:buChar char="■"/>
            </a:pPr>
            <a:r>
              <a:rPr lang="en" sz="1300"/>
              <a:t>Over predicting tumor labels (ex. Version 2.a’s prediction on img num 91)</a:t>
            </a:r>
            <a:endParaRPr sz="13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graphicFrame>
        <p:nvGraphicFramePr>
          <p:cNvPr id="213" name="Google Shape;213;p24"/>
          <p:cNvGraphicFramePr/>
          <p:nvPr/>
        </p:nvGraphicFramePr>
        <p:xfrm>
          <a:off x="2182950" y="2876890"/>
          <a:ext cx="3000000" cy="3000000"/>
        </p:xfrm>
        <a:graphic>
          <a:graphicData uri="http://schemas.openxmlformats.org/drawingml/2006/table">
            <a:tbl>
              <a:tblPr>
                <a:noFill/>
                <a:tableStyleId>{75543400-4588-42F2-9D54-B34A66DF2891}</a:tableStyleId>
              </a:tblPr>
              <a:tblGrid>
                <a:gridCol w="1819125"/>
                <a:gridCol w="1086275"/>
                <a:gridCol w="1036300"/>
                <a:gridCol w="994650"/>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78</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91</a:t>
                      </a:r>
                      <a:endParaRPr sz="12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Best model</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Version c</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0.35</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0.24</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0.2</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0.65</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0.76</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0.8</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0.82</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0.86</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0.86</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89150" y="1689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Best Predictions from previous setting</a:t>
            </a:r>
            <a:endParaRPr sz="2200"/>
          </a:p>
        </p:txBody>
      </p:sp>
      <p:sp>
        <p:nvSpPr>
          <p:cNvPr id="219" name="Google Shape;219;p25"/>
          <p:cNvSpPr txBox="1"/>
          <p:nvPr>
            <p:ph idx="1" type="body"/>
          </p:nvPr>
        </p:nvSpPr>
        <p:spPr>
          <a:xfrm>
            <a:off x="1207550" y="849450"/>
            <a:ext cx="7869900" cy="4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c’s prediction on img  64:</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2.a’s </a:t>
            </a:r>
            <a:endParaRPr/>
          </a:p>
          <a:p>
            <a:pPr indent="0" lvl="0" marL="0" rtl="0" algn="l">
              <a:spcBef>
                <a:spcPts val="1600"/>
              </a:spcBef>
              <a:spcAft>
                <a:spcPts val="0"/>
              </a:spcAft>
              <a:buNone/>
            </a:pPr>
            <a:r>
              <a:rPr lang="en"/>
              <a:t>prediction  on img  78:</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2.a’s </a:t>
            </a:r>
            <a:endParaRPr/>
          </a:p>
          <a:p>
            <a:pPr indent="0" lvl="0" marL="0" rtl="0" algn="l">
              <a:spcBef>
                <a:spcPts val="1600"/>
              </a:spcBef>
              <a:spcAft>
                <a:spcPts val="1600"/>
              </a:spcAft>
              <a:buNone/>
            </a:pPr>
            <a:r>
              <a:rPr lang="en"/>
              <a:t>Prediction on img 91:</a:t>
            </a:r>
            <a:endParaRPr/>
          </a:p>
        </p:txBody>
      </p:sp>
      <p:pic>
        <p:nvPicPr>
          <p:cNvPr id="220" name="Google Shape;220;p25"/>
          <p:cNvPicPr preferRelativeResize="0"/>
          <p:nvPr/>
        </p:nvPicPr>
        <p:blipFill>
          <a:blip r:embed="rId3">
            <a:alphaModFix/>
          </a:blip>
          <a:stretch>
            <a:fillRect/>
          </a:stretch>
        </p:blipFill>
        <p:spPr>
          <a:xfrm>
            <a:off x="4950739" y="849450"/>
            <a:ext cx="4126711" cy="1475250"/>
          </a:xfrm>
          <a:prstGeom prst="rect">
            <a:avLst/>
          </a:prstGeom>
          <a:noFill/>
          <a:ln>
            <a:noFill/>
          </a:ln>
        </p:spPr>
      </p:pic>
      <p:pic>
        <p:nvPicPr>
          <p:cNvPr id="221" name="Google Shape;221;p25"/>
          <p:cNvPicPr preferRelativeResize="0"/>
          <p:nvPr/>
        </p:nvPicPr>
        <p:blipFill>
          <a:blip r:embed="rId4">
            <a:alphaModFix/>
          </a:blip>
          <a:stretch>
            <a:fillRect/>
          </a:stretch>
        </p:blipFill>
        <p:spPr>
          <a:xfrm>
            <a:off x="3755875" y="2384063"/>
            <a:ext cx="5388125" cy="1475250"/>
          </a:xfrm>
          <a:prstGeom prst="rect">
            <a:avLst/>
          </a:prstGeom>
          <a:noFill/>
          <a:ln>
            <a:noFill/>
          </a:ln>
        </p:spPr>
      </p:pic>
      <p:pic>
        <p:nvPicPr>
          <p:cNvPr id="222" name="Google Shape;222;p25"/>
          <p:cNvPicPr preferRelativeResize="0"/>
          <p:nvPr/>
        </p:nvPicPr>
        <p:blipFill>
          <a:blip r:embed="rId5">
            <a:alphaModFix/>
          </a:blip>
          <a:stretch>
            <a:fillRect/>
          </a:stretch>
        </p:blipFill>
        <p:spPr>
          <a:xfrm>
            <a:off x="3755875" y="3918700"/>
            <a:ext cx="5439726" cy="126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63125" y="325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5.c Predictions </a:t>
            </a:r>
            <a:r>
              <a:rPr lang="en" sz="1600"/>
              <a:t>(Using zoom level 2,3,4  &amp;  stride 299)</a:t>
            </a:r>
            <a:endParaRPr sz="1600"/>
          </a:p>
          <a:p>
            <a:pPr indent="0" lvl="0" marL="0" rtl="0" algn="l">
              <a:spcBef>
                <a:spcPts val="0"/>
              </a:spcBef>
              <a:spcAft>
                <a:spcPts val="0"/>
              </a:spcAft>
              <a:buNone/>
            </a:pPr>
            <a:r>
              <a:t/>
            </a:r>
            <a:endParaRPr/>
          </a:p>
        </p:txBody>
      </p:sp>
      <p:sp>
        <p:nvSpPr>
          <p:cNvPr id="228" name="Google Shape;228;p26"/>
          <p:cNvSpPr txBox="1"/>
          <p:nvPr>
            <p:ph idx="1" type="body"/>
          </p:nvPr>
        </p:nvSpPr>
        <p:spPr>
          <a:xfrm>
            <a:off x="1142200" y="1239100"/>
            <a:ext cx="7038900" cy="332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There does not exist a single model that outperforms other models in predictions</a:t>
            </a:r>
            <a:endParaRPr/>
          </a:p>
          <a:p>
            <a:pPr indent="-311150" lvl="0" marL="457200" rtl="0" algn="l">
              <a:spcBef>
                <a:spcPts val="0"/>
              </a:spcBef>
              <a:spcAft>
                <a:spcPts val="0"/>
              </a:spcAft>
              <a:buSzPts val="1300"/>
              <a:buChar char="●"/>
            </a:pPr>
            <a:r>
              <a:rPr lang="en"/>
              <a:t>Could not use data augmentation from this example onwards due to RAM Problems. </a:t>
            </a:r>
            <a:endParaRPr/>
          </a:p>
          <a:p>
            <a:pPr indent="-317500" lvl="0" marL="457200" rtl="0" algn="l">
              <a:spcBef>
                <a:spcPts val="0"/>
              </a:spcBef>
              <a:spcAft>
                <a:spcPts val="0"/>
              </a:spcAft>
              <a:buClr>
                <a:srgbClr val="FFFFFF"/>
              </a:buClr>
              <a:buSzPts val="1400"/>
              <a:buChar char="●"/>
            </a:pPr>
            <a:r>
              <a:rPr lang="en">
                <a:solidFill>
                  <a:srgbClr val="FFFFFF"/>
                </a:solidFill>
              </a:rPr>
              <a:t>The reason why the true positive rate is so high for image 91 is  because the model predicted a lot of Normal Patches to be tumors. </a:t>
            </a:r>
            <a:endParaRPr>
              <a:solidFill>
                <a:srgbClr val="FFFFFF"/>
              </a:solidFill>
            </a:endParaRPr>
          </a:p>
          <a:p>
            <a:pPr indent="-304800" lvl="0" marL="457200" rtl="0" algn="l">
              <a:spcBef>
                <a:spcPts val="0"/>
              </a:spcBef>
              <a:spcAft>
                <a:spcPts val="0"/>
              </a:spcAft>
              <a:buClr>
                <a:srgbClr val="FFFFFF"/>
              </a:buClr>
              <a:buSzPts val="1200"/>
              <a:buChar char="●"/>
            </a:pPr>
            <a:r>
              <a:rPr lang="en">
                <a:solidFill>
                  <a:srgbClr val="FFFFFF"/>
                </a:solidFill>
              </a:rPr>
              <a:t>The model is not so good in an accuracy point of view.</a:t>
            </a:r>
            <a:r>
              <a:rPr lang="en" sz="1200">
                <a:solidFill>
                  <a:srgbClr val="FFFFFF"/>
                </a:solidFill>
              </a:rPr>
              <a:t> </a:t>
            </a:r>
            <a:endParaRPr sz="1200">
              <a:solidFill>
                <a:srgbClr val="FFFFFF"/>
              </a:solidFill>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graphicFrame>
        <p:nvGraphicFramePr>
          <p:cNvPr id="229" name="Google Shape;229;p26"/>
          <p:cNvGraphicFramePr/>
          <p:nvPr/>
        </p:nvGraphicFramePr>
        <p:xfrm>
          <a:off x="1795675" y="2899290"/>
          <a:ext cx="3000000" cy="3000000"/>
        </p:xfrm>
        <a:graphic>
          <a:graphicData uri="http://schemas.openxmlformats.org/drawingml/2006/table">
            <a:tbl>
              <a:tblPr>
                <a:noFill/>
                <a:tableStyleId>{75543400-4588-42F2-9D54-B34A66DF2891}</a:tableStyleId>
              </a:tblPr>
              <a:tblGrid>
                <a:gridCol w="2112300"/>
                <a:gridCol w="1261350"/>
                <a:gridCol w="1203325"/>
                <a:gridCol w="1154975"/>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78</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91</a:t>
                      </a:r>
                      <a:endParaRPr sz="12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Best model</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Version 2.b</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0.31</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0.30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0.06</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0.69</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0.70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0.94</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0.84</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0.88</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0.88</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89150" y="1689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Best Predictions from previous setting</a:t>
            </a:r>
            <a:endParaRPr sz="2200"/>
          </a:p>
        </p:txBody>
      </p:sp>
      <p:sp>
        <p:nvSpPr>
          <p:cNvPr id="235" name="Google Shape;235;p27"/>
          <p:cNvSpPr txBox="1"/>
          <p:nvPr>
            <p:ph idx="1" type="body"/>
          </p:nvPr>
        </p:nvSpPr>
        <p:spPr>
          <a:xfrm>
            <a:off x="1207550" y="849450"/>
            <a:ext cx="7869900" cy="4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2.b’s prediction on img  64:</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2.a’s </a:t>
            </a:r>
            <a:endParaRPr/>
          </a:p>
          <a:p>
            <a:pPr indent="0" lvl="0" marL="0" rtl="0" algn="l">
              <a:spcBef>
                <a:spcPts val="1600"/>
              </a:spcBef>
              <a:spcAft>
                <a:spcPts val="0"/>
              </a:spcAft>
              <a:buNone/>
            </a:pPr>
            <a:r>
              <a:rPr lang="en"/>
              <a:t>prediction  on img  78:</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2.a’s </a:t>
            </a:r>
            <a:endParaRPr/>
          </a:p>
          <a:p>
            <a:pPr indent="0" lvl="0" marL="0" rtl="0" algn="l">
              <a:spcBef>
                <a:spcPts val="1600"/>
              </a:spcBef>
              <a:spcAft>
                <a:spcPts val="1600"/>
              </a:spcAft>
              <a:buNone/>
            </a:pPr>
            <a:r>
              <a:rPr lang="en"/>
              <a:t>Prediction on img 91:</a:t>
            </a:r>
            <a:endParaRPr/>
          </a:p>
        </p:txBody>
      </p:sp>
      <p:pic>
        <p:nvPicPr>
          <p:cNvPr id="236" name="Google Shape;236;p27"/>
          <p:cNvPicPr preferRelativeResize="0"/>
          <p:nvPr/>
        </p:nvPicPr>
        <p:blipFill>
          <a:blip r:embed="rId3">
            <a:alphaModFix/>
          </a:blip>
          <a:stretch>
            <a:fillRect/>
          </a:stretch>
        </p:blipFill>
        <p:spPr>
          <a:xfrm>
            <a:off x="4572000" y="682225"/>
            <a:ext cx="4572001" cy="1642469"/>
          </a:xfrm>
          <a:prstGeom prst="rect">
            <a:avLst/>
          </a:prstGeom>
          <a:noFill/>
          <a:ln>
            <a:noFill/>
          </a:ln>
        </p:spPr>
      </p:pic>
      <p:pic>
        <p:nvPicPr>
          <p:cNvPr id="237" name="Google Shape;237;p27"/>
          <p:cNvPicPr preferRelativeResize="0"/>
          <p:nvPr/>
        </p:nvPicPr>
        <p:blipFill>
          <a:blip r:embed="rId4">
            <a:alphaModFix/>
          </a:blip>
          <a:stretch>
            <a:fillRect/>
          </a:stretch>
        </p:blipFill>
        <p:spPr>
          <a:xfrm>
            <a:off x="3659700" y="2368863"/>
            <a:ext cx="5632075" cy="1505675"/>
          </a:xfrm>
          <a:prstGeom prst="rect">
            <a:avLst/>
          </a:prstGeom>
          <a:noFill/>
          <a:ln>
            <a:noFill/>
          </a:ln>
        </p:spPr>
      </p:pic>
      <p:pic>
        <p:nvPicPr>
          <p:cNvPr id="238" name="Google Shape;238;p27"/>
          <p:cNvPicPr preferRelativeResize="0"/>
          <p:nvPr/>
        </p:nvPicPr>
        <p:blipFill>
          <a:blip r:embed="rId5">
            <a:alphaModFix/>
          </a:blip>
          <a:stretch>
            <a:fillRect/>
          </a:stretch>
        </p:blipFill>
        <p:spPr>
          <a:xfrm>
            <a:off x="3659700" y="3942505"/>
            <a:ext cx="5632073" cy="12009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63125" y="325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5.d Predictions </a:t>
            </a:r>
            <a:r>
              <a:rPr lang="en" sz="1600"/>
              <a:t>(</a:t>
            </a:r>
            <a:r>
              <a:rPr lang="en" sz="1600"/>
              <a:t>Using zoom level 2,3,4  &amp;  stride 200)</a:t>
            </a:r>
            <a:endParaRPr sz="1600"/>
          </a:p>
          <a:p>
            <a:pPr indent="0" lvl="0" marL="0" rtl="0" algn="l">
              <a:spcBef>
                <a:spcPts val="0"/>
              </a:spcBef>
              <a:spcAft>
                <a:spcPts val="0"/>
              </a:spcAft>
              <a:buNone/>
            </a:pPr>
            <a:r>
              <a:t/>
            </a:r>
            <a:endParaRPr/>
          </a:p>
        </p:txBody>
      </p:sp>
      <p:sp>
        <p:nvSpPr>
          <p:cNvPr id="244" name="Google Shape;244;p28"/>
          <p:cNvSpPr txBox="1"/>
          <p:nvPr>
            <p:ph idx="1" type="body"/>
          </p:nvPr>
        </p:nvSpPr>
        <p:spPr>
          <a:xfrm>
            <a:off x="1142200" y="1239100"/>
            <a:ext cx="7038900" cy="332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There does not exist a single model that outperforms other models in predictions</a:t>
            </a:r>
            <a:endParaRPr/>
          </a:p>
          <a:p>
            <a:pPr indent="-317500" lvl="0" marL="457200" rtl="0" algn="l">
              <a:spcBef>
                <a:spcPts val="0"/>
              </a:spcBef>
              <a:spcAft>
                <a:spcPts val="0"/>
              </a:spcAft>
              <a:buClr>
                <a:srgbClr val="FFFFFF"/>
              </a:buClr>
              <a:buSzPts val="1400"/>
              <a:buChar char="●"/>
            </a:pPr>
            <a:r>
              <a:rPr lang="en">
                <a:solidFill>
                  <a:srgbClr val="FFFFFF"/>
                </a:solidFill>
              </a:rPr>
              <a:t>The reason why the true positive rate is so high for image 91 is  because the model predicted a lot of Normal Patches to be tumors.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model is not so good in an accuracy point of view.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sample problem from the above example happened. </a:t>
            </a:r>
            <a:endParaRPr>
              <a:solidFill>
                <a:srgbClr val="FFFFFF"/>
              </a:solidFill>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graphicFrame>
        <p:nvGraphicFramePr>
          <p:cNvPr id="245" name="Google Shape;245;p28"/>
          <p:cNvGraphicFramePr/>
          <p:nvPr/>
        </p:nvGraphicFramePr>
        <p:xfrm>
          <a:off x="1795675" y="2899290"/>
          <a:ext cx="3000000" cy="3000000"/>
        </p:xfrm>
        <a:graphic>
          <a:graphicData uri="http://schemas.openxmlformats.org/drawingml/2006/table">
            <a:tbl>
              <a:tblPr>
                <a:noFill/>
                <a:tableStyleId>{75543400-4588-42F2-9D54-B34A66DF2891}</a:tableStyleId>
              </a:tblPr>
              <a:tblGrid>
                <a:gridCol w="2112300"/>
                <a:gridCol w="1261350"/>
                <a:gridCol w="1203325"/>
                <a:gridCol w="1154975"/>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78</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91</a:t>
                      </a:r>
                      <a:endParaRPr sz="12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Best model</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Version b</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0.29</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0.30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0.04</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0.71</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0.70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0.96</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0.85</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0.82</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0.89</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89150" y="1689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Best Predictions from previous setting</a:t>
            </a:r>
            <a:endParaRPr sz="2200"/>
          </a:p>
        </p:txBody>
      </p:sp>
      <p:sp>
        <p:nvSpPr>
          <p:cNvPr id="251" name="Google Shape;251;p29"/>
          <p:cNvSpPr txBox="1"/>
          <p:nvPr>
            <p:ph idx="1" type="body"/>
          </p:nvPr>
        </p:nvSpPr>
        <p:spPr>
          <a:xfrm>
            <a:off x="1207550" y="849450"/>
            <a:ext cx="7869900" cy="4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 b’s prediction on img  64:</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2.a’s </a:t>
            </a:r>
            <a:endParaRPr/>
          </a:p>
          <a:p>
            <a:pPr indent="0" lvl="0" marL="0" rtl="0" algn="l">
              <a:spcBef>
                <a:spcPts val="1600"/>
              </a:spcBef>
              <a:spcAft>
                <a:spcPts val="0"/>
              </a:spcAft>
              <a:buNone/>
            </a:pPr>
            <a:r>
              <a:rPr lang="en"/>
              <a:t>prediction  on img  78:</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2.a’s </a:t>
            </a:r>
            <a:endParaRPr/>
          </a:p>
          <a:p>
            <a:pPr indent="0" lvl="0" marL="0" rtl="0" algn="l">
              <a:spcBef>
                <a:spcPts val="1600"/>
              </a:spcBef>
              <a:spcAft>
                <a:spcPts val="1600"/>
              </a:spcAft>
              <a:buNone/>
            </a:pPr>
            <a:r>
              <a:rPr lang="en"/>
              <a:t>Prediction on img 91:</a:t>
            </a:r>
            <a:endParaRPr/>
          </a:p>
        </p:txBody>
      </p:sp>
      <p:pic>
        <p:nvPicPr>
          <p:cNvPr id="252" name="Google Shape;252;p29"/>
          <p:cNvPicPr preferRelativeResize="0"/>
          <p:nvPr/>
        </p:nvPicPr>
        <p:blipFill>
          <a:blip r:embed="rId3">
            <a:alphaModFix/>
          </a:blip>
          <a:stretch>
            <a:fillRect/>
          </a:stretch>
        </p:blipFill>
        <p:spPr>
          <a:xfrm>
            <a:off x="4572000" y="682225"/>
            <a:ext cx="4572001" cy="1642469"/>
          </a:xfrm>
          <a:prstGeom prst="rect">
            <a:avLst/>
          </a:prstGeom>
          <a:noFill/>
          <a:ln>
            <a:noFill/>
          </a:ln>
        </p:spPr>
      </p:pic>
      <p:pic>
        <p:nvPicPr>
          <p:cNvPr id="253" name="Google Shape;253;p29"/>
          <p:cNvPicPr preferRelativeResize="0"/>
          <p:nvPr/>
        </p:nvPicPr>
        <p:blipFill>
          <a:blip r:embed="rId4">
            <a:alphaModFix/>
          </a:blip>
          <a:stretch>
            <a:fillRect/>
          </a:stretch>
        </p:blipFill>
        <p:spPr>
          <a:xfrm>
            <a:off x="3659700" y="2368863"/>
            <a:ext cx="5632075" cy="1505675"/>
          </a:xfrm>
          <a:prstGeom prst="rect">
            <a:avLst/>
          </a:prstGeom>
          <a:noFill/>
          <a:ln>
            <a:noFill/>
          </a:ln>
        </p:spPr>
      </p:pic>
      <p:pic>
        <p:nvPicPr>
          <p:cNvPr id="254" name="Google Shape;254;p29"/>
          <p:cNvPicPr preferRelativeResize="0"/>
          <p:nvPr/>
        </p:nvPicPr>
        <p:blipFill>
          <a:blip r:embed="rId5">
            <a:alphaModFix/>
          </a:blip>
          <a:stretch>
            <a:fillRect/>
          </a:stretch>
        </p:blipFill>
        <p:spPr>
          <a:xfrm>
            <a:off x="3329540" y="3918725"/>
            <a:ext cx="5814459" cy="122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63125" y="325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5.e Predictions </a:t>
            </a:r>
            <a:r>
              <a:rPr lang="en" sz="1600"/>
              <a:t>(</a:t>
            </a:r>
            <a:r>
              <a:rPr lang="en" sz="1600"/>
              <a:t>Using zoom level 1,2  &amp;  stride 299)</a:t>
            </a:r>
            <a:endParaRPr sz="1600"/>
          </a:p>
          <a:p>
            <a:pPr indent="0" lvl="0" marL="0" rtl="0" algn="l">
              <a:spcBef>
                <a:spcPts val="0"/>
              </a:spcBef>
              <a:spcAft>
                <a:spcPts val="0"/>
              </a:spcAft>
              <a:buNone/>
            </a:pPr>
            <a:r>
              <a:t/>
            </a:r>
            <a:endParaRPr/>
          </a:p>
        </p:txBody>
      </p:sp>
      <p:sp>
        <p:nvSpPr>
          <p:cNvPr id="260" name="Google Shape;260;p30"/>
          <p:cNvSpPr txBox="1"/>
          <p:nvPr>
            <p:ph idx="1" type="body"/>
          </p:nvPr>
        </p:nvSpPr>
        <p:spPr>
          <a:xfrm>
            <a:off x="1142200" y="1239100"/>
            <a:ext cx="7038900" cy="332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Version b works well for both predictions.</a:t>
            </a:r>
            <a:endParaRPr/>
          </a:p>
          <a:p>
            <a:pPr indent="-311150" lvl="0" marL="457200" rtl="0" algn="l">
              <a:spcBef>
                <a:spcPts val="0"/>
              </a:spcBef>
              <a:spcAft>
                <a:spcPts val="0"/>
              </a:spcAft>
              <a:buClr>
                <a:srgbClr val="FFFFFF"/>
              </a:buClr>
              <a:buSzPts val="1300"/>
              <a:buChar char="●"/>
            </a:pPr>
            <a:r>
              <a:rPr lang="en">
                <a:solidFill>
                  <a:srgbClr val="FFFFFF"/>
                </a:solidFill>
              </a:rPr>
              <a:t>Although the scores are not too different from the models we used above, the model doesn’t excessively predict patches to be tumorous.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predictions are the  best we can see so far.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Lowering zoom levels greatly helps the quality of the predictions.</a:t>
            </a:r>
            <a:endParaRPr>
              <a:solidFill>
                <a:srgbClr val="FFFFFF"/>
              </a:solidFill>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graphicFrame>
        <p:nvGraphicFramePr>
          <p:cNvPr id="261" name="Google Shape;261;p30"/>
          <p:cNvGraphicFramePr/>
          <p:nvPr/>
        </p:nvGraphicFramePr>
        <p:xfrm>
          <a:off x="1795675" y="2899290"/>
          <a:ext cx="3000000" cy="3000000"/>
        </p:xfrm>
        <a:graphic>
          <a:graphicData uri="http://schemas.openxmlformats.org/drawingml/2006/table">
            <a:tbl>
              <a:tblPr>
                <a:noFill/>
                <a:tableStyleId>{75543400-4588-42F2-9D54-B34A66DF2891}</a:tableStyleId>
              </a:tblPr>
              <a:tblGrid>
                <a:gridCol w="2112300"/>
                <a:gridCol w="1261350"/>
                <a:gridCol w="1203325"/>
                <a:gridCol w="1154975"/>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78</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91</a:t>
                      </a:r>
                      <a:endParaRPr sz="12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Best model</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RAM Issues</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Version b</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Version b</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0.29</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0.11</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0.71</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0.89</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0.85</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0.81</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289150" y="1689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Best Predictions from previous setting</a:t>
            </a:r>
            <a:endParaRPr sz="2200"/>
          </a:p>
        </p:txBody>
      </p:sp>
      <p:sp>
        <p:nvSpPr>
          <p:cNvPr id="267" name="Google Shape;267;p31"/>
          <p:cNvSpPr txBox="1"/>
          <p:nvPr>
            <p:ph idx="1" type="body"/>
          </p:nvPr>
        </p:nvSpPr>
        <p:spPr>
          <a:xfrm>
            <a:off x="280150" y="694775"/>
            <a:ext cx="8797200" cy="43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b’s </a:t>
            </a:r>
            <a:endParaRPr/>
          </a:p>
          <a:p>
            <a:pPr indent="0" lvl="0" marL="0" rtl="0" algn="l">
              <a:spcBef>
                <a:spcPts val="1600"/>
              </a:spcBef>
              <a:spcAft>
                <a:spcPts val="0"/>
              </a:spcAft>
              <a:buNone/>
            </a:pPr>
            <a:r>
              <a:rPr lang="en"/>
              <a:t>prediction  on img  78:</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Version b’s </a:t>
            </a:r>
            <a:endParaRPr/>
          </a:p>
          <a:p>
            <a:pPr indent="0" lvl="0" marL="0" rtl="0" algn="l">
              <a:spcBef>
                <a:spcPts val="1600"/>
              </a:spcBef>
              <a:spcAft>
                <a:spcPts val="1600"/>
              </a:spcAft>
              <a:buNone/>
            </a:pPr>
            <a:r>
              <a:rPr lang="en"/>
              <a:t>Prediction on img 91:</a:t>
            </a:r>
            <a:endParaRPr/>
          </a:p>
        </p:txBody>
      </p:sp>
      <p:pic>
        <p:nvPicPr>
          <p:cNvPr id="268" name="Google Shape;268;p31"/>
          <p:cNvPicPr preferRelativeResize="0"/>
          <p:nvPr/>
        </p:nvPicPr>
        <p:blipFill>
          <a:blip r:embed="rId3">
            <a:alphaModFix/>
          </a:blip>
          <a:stretch>
            <a:fillRect/>
          </a:stretch>
        </p:blipFill>
        <p:spPr>
          <a:xfrm>
            <a:off x="2419675" y="1223800"/>
            <a:ext cx="6611502" cy="1831200"/>
          </a:xfrm>
          <a:prstGeom prst="rect">
            <a:avLst/>
          </a:prstGeom>
          <a:noFill/>
          <a:ln>
            <a:noFill/>
          </a:ln>
        </p:spPr>
      </p:pic>
      <p:pic>
        <p:nvPicPr>
          <p:cNvPr id="269" name="Google Shape;269;p31"/>
          <p:cNvPicPr preferRelativeResize="0"/>
          <p:nvPr/>
        </p:nvPicPr>
        <p:blipFill>
          <a:blip r:embed="rId4">
            <a:alphaModFix/>
          </a:blip>
          <a:stretch>
            <a:fillRect/>
          </a:stretch>
        </p:blipFill>
        <p:spPr>
          <a:xfrm>
            <a:off x="2341250" y="3392675"/>
            <a:ext cx="6768348" cy="142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a:t>
            </a:r>
            <a:endParaRPr/>
          </a:p>
        </p:txBody>
      </p:sp>
      <p:sp>
        <p:nvSpPr>
          <p:cNvPr id="141" name="Google Shape;141;p14"/>
          <p:cNvSpPr txBox="1"/>
          <p:nvPr>
            <p:ph idx="1" type="body"/>
          </p:nvPr>
        </p:nvSpPr>
        <p:spPr>
          <a:xfrm>
            <a:off x="939400" y="1307850"/>
            <a:ext cx="4240500" cy="2847600"/>
          </a:xfrm>
          <a:prstGeom prst="rect">
            <a:avLst/>
          </a:prstGeom>
        </p:spPr>
        <p:txBody>
          <a:bodyPr anchorCtr="0" anchor="t" bIns="0" lIns="91425" spcFirstLastPara="1" rIns="91425" wrap="square" tIns="91425">
            <a:noAutofit/>
          </a:bodyPr>
          <a:lstStyle/>
          <a:p>
            <a:pPr indent="-317500" lvl="0" marL="457200" rtl="0" algn="l">
              <a:spcBef>
                <a:spcPts val="0"/>
              </a:spcBef>
              <a:spcAft>
                <a:spcPts val="0"/>
              </a:spcAft>
              <a:buSzPts val="1400"/>
              <a:buAutoNum type="arabicPeriod"/>
            </a:pPr>
            <a:r>
              <a:rPr lang="en" sz="1400"/>
              <a:t>Project Overview and Objective </a:t>
            </a:r>
            <a:endParaRPr sz="1400"/>
          </a:p>
          <a:p>
            <a:pPr indent="-317500" lvl="0" marL="457200" rtl="0" algn="l">
              <a:spcBef>
                <a:spcPts val="0"/>
              </a:spcBef>
              <a:spcAft>
                <a:spcPts val="0"/>
              </a:spcAft>
              <a:buSzPts val="1400"/>
              <a:buAutoNum type="arabicPeriod"/>
            </a:pPr>
            <a:r>
              <a:rPr lang="en" sz="1400"/>
              <a:t>Initial Data Visualization</a:t>
            </a:r>
            <a:endParaRPr sz="1400"/>
          </a:p>
          <a:p>
            <a:pPr indent="-317500" lvl="0" marL="457200" rtl="0" algn="l">
              <a:spcBef>
                <a:spcPts val="0"/>
              </a:spcBef>
              <a:spcAft>
                <a:spcPts val="0"/>
              </a:spcAft>
              <a:buSzPts val="1400"/>
              <a:buAutoNum type="arabicPeriod"/>
            </a:pPr>
            <a:r>
              <a:rPr lang="en" sz="1400"/>
              <a:t>Methodology</a:t>
            </a:r>
            <a:endParaRPr sz="1400"/>
          </a:p>
          <a:p>
            <a:pPr indent="-304800" lvl="1" marL="914400" rtl="0" algn="l">
              <a:spcBef>
                <a:spcPts val="0"/>
              </a:spcBef>
              <a:spcAft>
                <a:spcPts val="0"/>
              </a:spcAft>
              <a:buSzPts val="1200"/>
              <a:buAutoNum type="alphaLcPeriod"/>
            </a:pPr>
            <a:r>
              <a:rPr lang="en" sz="1200"/>
              <a:t>Sliding window approach</a:t>
            </a:r>
            <a:endParaRPr sz="1200"/>
          </a:p>
          <a:p>
            <a:pPr indent="-304800" lvl="1" marL="914400" rtl="0" algn="l">
              <a:spcBef>
                <a:spcPts val="0"/>
              </a:spcBef>
              <a:spcAft>
                <a:spcPts val="0"/>
              </a:spcAft>
              <a:buSzPts val="1200"/>
              <a:buAutoNum type="alphaLcPeriod"/>
            </a:pPr>
            <a:r>
              <a:rPr lang="en" sz="1200"/>
              <a:t>Minimum tissue percentage</a:t>
            </a:r>
            <a:endParaRPr sz="1200"/>
          </a:p>
          <a:p>
            <a:pPr indent="-304800" lvl="1" marL="914400" rtl="0" algn="l">
              <a:spcBef>
                <a:spcPts val="0"/>
              </a:spcBef>
              <a:spcAft>
                <a:spcPts val="0"/>
              </a:spcAft>
              <a:buSzPts val="1200"/>
              <a:buAutoNum type="alphaLcPeriod"/>
            </a:pPr>
            <a:r>
              <a:rPr lang="en" sz="1200"/>
              <a:t>Balancing data</a:t>
            </a:r>
            <a:endParaRPr sz="1200"/>
          </a:p>
          <a:p>
            <a:pPr indent="-304800" lvl="1" marL="914400" rtl="0" algn="l">
              <a:spcBef>
                <a:spcPts val="0"/>
              </a:spcBef>
              <a:spcAft>
                <a:spcPts val="0"/>
              </a:spcAft>
              <a:buSzPts val="1200"/>
              <a:buAutoNum type="alphaLcPeriod"/>
            </a:pPr>
            <a:r>
              <a:rPr lang="en" sz="1200"/>
              <a:t>Multiple zoom levels and labeling </a:t>
            </a:r>
            <a:r>
              <a:rPr lang="en" sz="1200"/>
              <a:t>sub-patch</a:t>
            </a:r>
            <a:endParaRPr sz="1200"/>
          </a:p>
          <a:p>
            <a:pPr indent="-317500" lvl="0" marL="457200" rtl="0" algn="l">
              <a:spcBef>
                <a:spcPts val="0"/>
              </a:spcBef>
              <a:spcAft>
                <a:spcPts val="0"/>
              </a:spcAft>
              <a:buSzPts val="1400"/>
              <a:buAutoNum type="arabicPeriod"/>
            </a:pPr>
            <a:r>
              <a:rPr lang="en" sz="1400"/>
              <a:t>Models </a:t>
            </a:r>
            <a:endParaRPr sz="1400"/>
          </a:p>
          <a:p>
            <a:pPr indent="-304800" lvl="1" marL="914400" rtl="0" algn="l">
              <a:spcBef>
                <a:spcPts val="0"/>
              </a:spcBef>
              <a:spcAft>
                <a:spcPts val="0"/>
              </a:spcAft>
              <a:buSzPts val="1200"/>
              <a:buAutoNum type="alphaLcPeriod"/>
            </a:pPr>
            <a:r>
              <a:rPr lang="en" sz="1200"/>
              <a:t>Basic model: 2 InceptionV3 models </a:t>
            </a:r>
            <a:endParaRPr sz="1200"/>
          </a:p>
          <a:p>
            <a:pPr indent="-292100" lvl="2" marL="1371600" rtl="0" algn="l">
              <a:spcBef>
                <a:spcPts val="0"/>
              </a:spcBef>
              <a:spcAft>
                <a:spcPts val="0"/>
              </a:spcAft>
              <a:buSzPts val="1000"/>
              <a:buAutoNum type="romanLcPeriod"/>
            </a:pPr>
            <a:r>
              <a:rPr lang="en" sz="1000"/>
              <a:t>4 variations to the basic model</a:t>
            </a:r>
            <a:endParaRPr sz="1000"/>
          </a:p>
          <a:p>
            <a:pPr indent="-298450" lvl="1" marL="914400" rtl="0" algn="l">
              <a:spcBef>
                <a:spcPts val="0"/>
              </a:spcBef>
              <a:spcAft>
                <a:spcPts val="0"/>
              </a:spcAft>
              <a:buSzPts val="1100"/>
              <a:buAutoNum type="alphaLcPeriod"/>
            </a:pPr>
            <a:r>
              <a:rPr lang="en" sz="1300"/>
              <a:t>Fancier model:</a:t>
            </a:r>
            <a:endParaRPr sz="1300"/>
          </a:p>
          <a:p>
            <a:pPr indent="-292100" lvl="2" marL="1371600" rtl="0" algn="l">
              <a:spcBef>
                <a:spcPts val="0"/>
              </a:spcBef>
              <a:spcAft>
                <a:spcPts val="0"/>
              </a:spcAft>
              <a:buSzPts val="1000"/>
              <a:buAutoNum type="romanLcPeriod"/>
            </a:pPr>
            <a:r>
              <a:rPr lang="en" sz="1000"/>
              <a:t>3 variations to the fancier model</a:t>
            </a:r>
            <a:endParaRPr sz="1000"/>
          </a:p>
          <a:p>
            <a:pPr indent="0" lvl="0" marL="457200" rtl="0" algn="l">
              <a:spcBef>
                <a:spcPts val="1600"/>
              </a:spcBef>
              <a:spcAft>
                <a:spcPts val="1600"/>
              </a:spcAft>
              <a:buNone/>
            </a:pPr>
            <a:r>
              <a:t/>
            </a:r>
            <a:endParaRPr sz="1400"/>
          </a:p>
        </p:txBody>
      </p:sp>
      <p:sp>
        <p:nvSpPr>
          <p:cNvPr id="142" name="Google Shape;142;p14"/>
          <p:cNvSpPr txBox="1"/>
          <p:nvPr>
            <p:ph idx="1" type="body"/>
          </p:nvPr>
        </p:nvSpPr>
        <p:spPr>
          <a:xfrm>
            <a:off x="5053425" y="1166925"/>
            <a:ext cx="3666000" cy="3659100"/>
          </a:xfrm>
          <a:prstGeom prst="rect">
            <a:avLst/>
          </a:prstGeom>
        </p:spPr>
        <p:txBody>
          <a:bodyPr anchorCtr="0" anchor="t" bIns="91425" lIns="91425" spcFirstLastPara="1" rIns="91425" wrap="square" tIns="91425">
            <a:noAutofit/>
          </a:bodyPr>
          <a:lstStyle/>
          <a:p>
            <a:pPr indent="-234950" lvl="0" marL="457200" rtl="0" algn="l">
              <a:spcBef>
                <a:spcPts val="0"/>
              </a:spcBef>
              <a:spcAft>
                <a:spcPts val="0"/>
              </a:spcAft>
              <a:buClr>
                <a:srgbClr val="000000"/>
              </a:buClr>
              <a:buSzPts val="100"/>
              <a:buAutoNum type="arabicPeriod"/>
            </a:pPr>
            <a:r>
              <a:rPr lang="en" sz="100">
                <a:solidFill>
                  <a:srgbClr val="000000"/>
                </a:solidFill>
              </a:rPr>
              <a:t>a</a:t>
            </a:r>
            <a:endParaRPr sz="100">
              <a:solidFill>
                <a:srgbClr val="000000"/>
              </a:solidFill>
            </a:endParaRPr>
          </a:p>
          <a:p>
            <a:pPr indent="-234950" lvl="0" marL="457200" rtl="0" algn="l">
              <a:spcBef>
                <a:spcPts val="0"/>
              </a:spcBef>
              <a:spcAft>
                <a:spcPts val="0"/>
              </a:spcAft>
              <a:buClr>
                <a:srgbClr val="000000"/>
              </a:buClr>
              <a:buSzPts val="100"/>
              <a:buAutoNum type="arabicPeriod"/>
            </a:pPr>
            <a:r>
              <a:rPr lang="en" sz="100">
                <a:solidFill>
                  <a:srgbClr val="000000"/>
                </a:solidFill>
              </a:rPr>
              <a:t>b</a:t>
            </a:r>
            <a:endParaRPr b="1" sz="100">
              <a:solidFill>
                <a:srgbClr val="000000"/>
              </a:solidFill>
            </a:endParaRPr>
          </a:p>
          <a:p>
            <a:pPr indent="-234950" lvl="0" marL="457200" rtl="0" algn="l">
              <a:spcBef>
                <a:spcPts val="0"/>
              </a:spcBef>
              <a:spcAft>
                <a:spcPts val="0"/>
              </a:spcAft>
              <a:buClr>
                <a:srgbClr val="000000"/>
              </a:buClr>
              <a:buSzPts val="100"/>
              <a:buAutoNum type="arabicPeriod"/>
            </a:pPr>
            <a:r>
              <a:rPr lang="en" sz="100">
                <a:solidFill>
                  <a:srgbClr val="000000"/>
                </a:solidFill>
              </a:rPr>
              <a:t>C</a:t>
            </a:r>
            <a:endParaRPr sz="100">
              <a:solidFill>
                <a:srgbClr val="000000"/>
              </a:solidFill>
            </a:endParaRPr>
          </a:p>
          <a:p>
            <a:pPr indent="-234950" lvl="0" marL="457200" rtl="0" algn="l">
              <a:spcBef>
                <a:spcPts val="0"/>
              </a:spcBef>
              <a:spcAft>
                <a:spcPts val="0"/>
              </a:spcAft>
              <a:buClr>
                <a:srgbClr val="000000"/>
              </a:buClr>
              <a:buSzPts val="100"/>
              <a:buAutoNum type="arabicPeriod"/>
            </a:pPr>
            <a:r>
              <a:rPr lang="en" sz="100">
                <a:solidFill>
                  <a:srgbClr val="000000"/>
                </a:solidFill>
              </a:rPr>
              <a:t>d</a:t>
            </a:r>
            <a:endParaRPr sz="100">
              <a:solidFill>
                <a:srgbClr val="000000"/>
              </a:solidFill>
            </a:endParaRPr>
          </a:p>
          <a:p>
            <a:pPr indent="-317500" lvl="0" marL="457200" rtl="0" algn="l">
              <a:spcBef>
                <a:spcPts val="0"/>
              </a:spcBef>
              <a:spcAft>
                <a:spcPts val="0"/>
              </a:spcAft>
              <a:buSzPts val="1400"/>
              <a:buAutoNum type="arabicPeriod"/>
            </a:pPr>
            <a:r>
              <a:rPr lang="en" sz="1400"/>
              <a:t>Predictions </a:t>
            </a:r>
            <a:endParaRPr sz="1400"/>
          </a:p>
          <a:p>
            <a:pPr indent="-304800" lvl="0" marL="914400" rtl="0" algn="l">
              <a:spcBef>
                <a:spcPts val="0"/>
              </a:spcBef>
              <a:spcAft>
                <a:spcPts val="0"/>
              </a:spcAft>
              <a:buSzPts val="1200"/>
              <a:buAutoNum type="alphaLcPeriod"/>
            </a:pPr>
            <a:r>
              <a:rPr lang="en" sz="1200"/>
              <a:t>Using zoom level 3,4,5      stride 150</a:t>
            </a:r>
            <a:endParaRPr sz="1200"/>
          </a:p>
          <a:p>
            <a:pPr indent="-304800" lvl="0" marL="914400" rtl="0" algn="l">
              <a:spcBef>
                <a:spcPts val="0"/>
              </a:spcBef>
              <a:spcAft>
                <a:spcPts val="0"/>
              </a:spcAft>
              <a:buSzPts val="1200"/>
              <a:buAutoNum type="alphaLcPeriod"/>
            </a:pPr>
            <a:r>
              <a:rPr lang="en" sz="1200"/>
              <a:t>Using zoom level 2,3          stride 200</a:t>
            </a:r>
            <a:endParaRPr sz="1200"/>
          </a:p>
          <a:p>
            <a:pPr indent="-304800" lvl="0" marL="914400" rtl="0" algn="l">
              <a:spcBef>
                <a:spcPts val="0"/>
              </a:spcBef>
              <a:spcAft>
                <a:spcPts val="0"/>
              </a:spcAft>
              <a:buSzPts val="1200"/>
              <a:buAutoNum type="alphaLcPeriod"/>
            </a:pPr>
            <a:r>
              <a:rPr lang="en" sz="1200"/>
              <a:t>Using zoom level 2,3,4      stride 299</a:t>
            </a:r>
            <a:endParaRPr sz="1200"/>
          </a:p>
          <a:p>
            <a:pPr indent="-304800" lvl="0" marL="914400" rtl="0" algn="l">
              <a:spcBef>
                <a:spcPts val="0"/>
              </a:spcBef>
              <a:spcAft>
                <a:spcPts val="0"/>
              </a:spcAft>
              <a:buSzPts val="1200"/>
              <a:buAutoNum type="alphaLcPeriod"/>
            </a:pPr>
            <a:r>
              <a:rPr lang="en" sz="1200"/>
              <a:t>Using zoom level 2,3,4      stride 200</a:t>
            </a:r>
            <a:endParaRPr sz="1200"/>
          </a:p>
          <a:p>
            <a:pPr indent="-304800" lvl="0" marL="914400" rtl="0" algn="l">
              <a:spcBef>
                <a:spcPts val="0"/>
              </a:spcBef>
              <a:spcAft>
                <a:spcPts val="0"/>
              </a:spcAft>
              <a:buSzPts val="1200"/>
              <a:buAutoNum type="alphaLcPeriod"/>
            </a:pPr>
            <a:r>
              <a:rPr lang="en" sz="1200"/>
              <a:t>Using zoom level 1,2          stride 299</a:t>
            </a:r>
            <a:endParaRPr sz="1200"/>
          </a:p>
          <a:p>
            <a:pPr indent="-304800" lvl="0" marL="914400" rtl="0" algn="l">
              <a:spcBef>
                <a:spcPts val="0"/>
              </a:spcBef>
              <a:spcAft>
                <a:spcPts val="0"/>
              </a:spcAft>
              <a:buSzPts val="1200"/>
              <a:buAutoNum type="alphaLcPeriod"/>
            </a:pPr>
            <a:r>
              <a:rPr lang="en" sz="1200"/>
              <a:t>Using zoom level 0,1           stride 299</a:t>
            </a:r>
            <a:endParaRPr sz="1200"/>
          </a:p>
          <a:p>
            <a:pPr indent="0" lvl="0" marL="0" rtl="0" algn="l">
              <a:spcBef>
                <a:spcPts val="1600"/>
              </a:spcBef>
              <a:spcAft>
                <a:spcPts val="0"/>
              </a:spcAft>
              <a:buNone/>
            </a:pPr>
            <a:r>
              <a:t/>
            </a:r>
            <a:endParaRPr sz="100"/>
          </a:p>
          <a:p>
            <a:pPr indent="-317500" lvl="0" marL="457200" rtl="0" algn="l">
              <a:spcBef>
                <a:spcPts val="1600"/>
              </a:spcBef>
              <a:spcAft>
                <a:spcPts val="0"/>
              </a:spcAft>
              <a:buSzPts val="1400"/>
              <a:buAutoNum type="arabicPeriod"/>
            </a:pPr>
            <a:r>
              <a:rPr lang="en" sz="1400"/>
              <a:t>Conclusion </a:t>
            </a:r>
            <a:endParaRPr sz="1400"/>
          </a:p>
          <a:p>
            <a:pPr indent="0" lvl="0" marL="457200" rtl="0" algn="l">
              <a:spcBef>
                <a:spcPts val="1600"/>
              </a:spcBef>
              <a:spcAft>
                <a:spcPts val="160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263125" y="3250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5.f Predictions </a:t>
            </a:r>
            <a:r>
              <a:rPr lang="en" sz="1600"/>
              <a:t>(Using zoom level 0,1  &amp;  stride 299)</a:t>
            </a:r>
            <a:endParaRPr sz="1600"/>
          </a:p>
          <a:p>
            <a:pPr indent="0" lvl="0" marL="0" rtl="0" algn="l">
              <a:spcBef>
                <a:spcPts val="0"/>
              </a:spcBef>
              <a:spcAft>
                <a:spcPts val="0"/>
              </a:spcAft>
              <a:buNone/>
            </a:pPr>
            <a:r>
              <a:t/>
            </a:r>
            <a:endParaRPr/>
          </a:p>
        </p:txBody>
      </p:sp>
      <p:sp>
        <p:nvSpPr>
          <p:cNvPr id="275" name="Google Shape;275;p32"/>
          <p:cNvSpPr txBox="1"/>
          <p:nvPr>
            <p:ph idx="1" type="body"/>
          </p:nvPr>
        </p:nvSpPr>
        <p:spPr>
          <a:xfrm>
            <a:off x="1142200" y="1239100"/>
            <a:ext cx="7038900" cy="332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For this specific case only, used image number</a:t>
            </a:r>
            <a:r>
              <a:rPr lang="en"/>
              <a:t> 84,94,101,110 for the training set, 75 for validation set, and 91 for the test set (to work with limited Colab Pro’s RAM size)</a:t>
            </a:r>
            <a:endParaRPr/>
          </a:p>
          <a:p>
            <a:pPr indent="-311150" lvl="0" marL="457200" rtl="0" algn="l">
              <a:spcBef>
                <a:spcPts val="0"/>
              </a:spcBef>
              <a:spcAft>
                <a:spcPts val="0"/>
              </a:spcAft>
              <a:buSzPts val="1300"/>
              <a:buChar char="●"/>
            </a:pPr>
            <a:r>
              <a:rPr lang="en"/>
              <a:t>Model that achieves highest accuracy does not produce most accurate heatmap</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graphicFrame>
        <p:nvGraphicFramePr>
          <p:cNvPr id="276" name="Google Shape;276;p32"/>
          <p:cNvGraphicFramePr/>
          <p:nvPr/>
        </p:nvGraphicFramePr>
        <p:xfrm>
          <a:off x="719875" y="2642090"/>
          <a:ext cx="3000000" cy="3000000"/>
        </p:xfrm>
        <a:graphic>
          <a:graphicData uri="http://schemas.openxmlformats.org/drawingml/2006/table">
            <a:tbl>
              <a:tblPr>
                <a:noFill/>
                <a:tableStyleId>{75543400-4588-42F2-9D54-B34A66DF2891}</a:tableStyleId>
              </a:tblPr>
              <a:tblGrid>
                <a:gridCol w="2112300"/>
                <a:gridCol w="599725"/>
                <a:gridCol w="466825"/>
                <a:gridCol w="1080075"/>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64</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78</a:t>
                      </a:r>
                      <a:endParaRPr>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91</a:t>
                      </a:r>
                      <a:endParaRPr sz="12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Best model</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Version b</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0.01</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0.99</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solidFill>
                            <a:srgbClr val="FFFFFF"/>
                          </a:solidFill>
                        </a:rPr>
                        <a:t>X</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FFFFFF"/>
                          </a:solidFill>
                        </a:rPr>
                        <a:t>0.93</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77" name="Google Shape;277;p32"/>
          <p:cNvGraphicFramePr/>
          <p:nvPr/>
        </p:nvGraphicFramePr>
        <p:xfrm>
          <a:off x="5228450" y="2642090"/>
          <a:ext cx="3000000" cy="3000000"/>
        </p:xfrm>
        <a:graphic>
          <a:graphicData uri="http://schemas.openxmlformats.org/drawingml/2006/table">
            <a:tbl>
              <a:tblPr>
                <a:noFill/>
                <a:tableStyleId>{75543400-4588-42F2-9D54-B34A66DF2891}</a:tableStyleId>
              </a:tblPr>
              <a:tblGrid>
                <a:gridCol w="2112300"/>
                <a:gridCol w="1080075"/>
              </a:tblGrid>
              <a:tr h="380000">
                <a:tc>
                  <a:txBody>
                    <a:bodyPr/>
                    <a:lstStyle/>
                    <a:p>
                      <a:pPr indent="0" lvl="0" marL="0" rtl="0" algn="l">
                        <a:spcBef>
                          <a:spcPts val="0"/>
                        </a:spcBef>
                        <a:spcAft>
                          <a:spcPts val="0"/>
                        </a:spcAft>
                        <a:buNone/>
                      </a:pPr>
                      <a:r>
                        <a:rPr lang="en">
                          <a:solidFill>
                            <a:srgbClr val="FFFFFF"/>
                          </a:solidFill>
                        </a:rPr>
                        <a:t>Image number</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91</a:t>
                      </a:r>
                      <a:endParaRPr sz="1200">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b="1" lang="en">
                          <a:solidFill>
                            <a:srgbClr val="FFFFFF"/>
                          </a:solidFill>
                        </a:rPr>
                        <a:t>2nd </a:t>
                      </a:r>
                      <a:r>
                        <a:rPr lang="en">
                          <a:solidFill>
                            <a:srgbClr val="FFFFFF"/>
                          </a:solidFill>
                        </a:rPr>
                        <a:t>best model</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Version 2.a</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False Negative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0.22</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True Positive Rate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0.78</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700">
                <a:tc>
                  <a:txBody>
                    <a:bodyPr/>
                    <a:lstStyle/>
                    <a:p>
                      <a:pPr indent="0" lvl="0" marL="0" rtl="0" algn="l">
                        <a:spcBef>
                          <a:spcPts val="0"/>
                        </a:spcBef>
                        <a:spcAft>
                          <a:spcPts val="0"/>
                        </a:spcAft>
                        <a:buNone/>
                      </a:pPr>
                      <a:r>
                        <a:rPr lang="en">
                          <a:solidFill>
                            <a:srgbClr val="FFFFFF"/>
                          </a:solidFill>
                        </a:rPr>
                        <a:t>AUC </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sz="1200">
                          <a:solidFill>
                            <a:srgbClr val="FFFFFF"/>
                          </a:solidFill>
                        </a:rPr>
                        <a:t>0.87</a:t>
                      </a:r>
                      <a:endParaRPr sz="1200">
                        <a:solidFill>
                          <a:srgbClr val="FFFFFF"/>
                        </a:solidFill>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289150" y="1689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Best Predictions from previous setting</a:t>
            </a:r>
            <a:endParaRPr sz="2200"/>
          </a:p>
        </p:txBody>
      </p:sp>
      <p:sp>
        <p:nvSpPr>
          <p:cNvPr id="283" name="Google Shape;283;p33"/>
          <p:cNvSpPr txBox="1"/>
          <p:nvPr>
            <p:ph idx="1" type="body"/>
          </p:nvPr>
        </p:nvSpPr>
        <p:spPr>
          <a:xfrm>
            <a:off x="280150" y="694775"/>
            <a:ext cx="8797200" cy="43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Best model: Version b’s </a:t>
            </a:r>
            <a:endParaRPr/>
          </a:p>
          <a:p>
            <a:pPr indent="0" lvl="0" marL="0" rtl="0" algn="l">
              <a:spcBef>
                <a:spcPts val="1600"/>
              </a:spcBef>
              <a:spcAft>
                <a:spcPts val="0"/>
              </a:spcAft>
              <a:buNone/>
            </a:pPr>
            <a:r>
              <a:rPr lang="en"/>
              <a:t>prediction  on img  91:</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2nd </a:t>
            </a:r>
            <a:r>
              <a:rPr lang="en"/>
              <a:t>Best model: Version 2.a’s </a:t>
            </a:r>
            <a:endParaRPr/>
          </a:p>
          <a:p>
            <a:pPr indent="0" lvl="0" marL="0" rtl="0" algn="l">
              <a:spcBef>
                <a:spcPts val="1600"/>
              </a:spcBef>
              <a:spcAft>
                <a:spcPts val="0"/>
              </a:spcAft>
              <a:buNone/>
            </a:pPr>
            <a:r>
              <a:rPr lang="en"/>
              <a:t>prediction  on img  91: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4" name="Google Shape;284;p33"/>
          <p:cNvPicPr preferRelativeResize="0"/>
          <p:nvPr/>
        </p:nvPicPr>
        <p:blipFill>
          <a:blip r:embed="rId3">
            <a:alphaModFix/>
          </a:blip>
          <a:stretch>
            <a:fillRect/>
          </a:stretch>
        </p:blipFill>
        <p:spPr>
          <a:xfrm>
            <a:off x="2740700" y="1437725"/>
            <a:ext cx="5797875" cy="1321525"/>
          </a:xfrm>
          <a:prstGeom prst="rect">
            <a:avLst/>
          </a:prstGeom>
          <a:noFill/>
          <a:ln>
            <a:noFill/>
          </a:ln>
        </p:spPr>
      </p:pic>
      <p:pic>
        <p:nvPicPr>
          <p:cNvPr id="285" name="Google Shape;285;p33"/>
          <p:cNvPicPr preferRelativeResize="0"/>
          <p:nvPr/>
        </p:nvPicPr>
        <p:blipFill>
          <a:blip r:embed="rId4">
            <a:alphaModFix/>
          </a:blip>
          <a:stretch>
            <a:fillRect/>
          </a:stretch>
        </p:blipFill>
        <p:spPr>
          <a:xfrm>
            <a:off x="2740700" y="3156000"/>
            <a:ext cx="5797874" cy="13168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Conclusion</a:t>
            </a:r>
            <a:endParaRPr/>
          </a:p>
        </p:txBody>
      </p:sp>
      <p:sp>
        <p:nvSpPr>
          <p:cNvPr id="291" name="Google Shape;291;p34"/>
          <p:cNvSpPr txBox="1"/>
          <p:nvPr>
            <p:ph idx="1" type="body"/>
          </p:nvPr>
        </p:nvSpPr>
        <p:spPr>
          <a:xfrm>
            <a:off x="117425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
                <a:solidFill>
                  <a:srgbClr val="FFFFFF"/>
                </a:solidFill>
              </a:rPr>
              <a:t>In conclusion, we believe that the results depend mostly on the resolution of the images and what images we select for the train, test, valid sets.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We could observe that the predictions vary on whether the image has a large amount of tumor patches or a small number of tumor patches.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The zoom level was also a big factor in the quality of the predictions where a lower zoom level will produce a much better image.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For detailed documentation and code explanation please check the github link below. </a:t>
            </a:r>
            <a:endParaRPr>
              <a:solidFill>
                <a:srgbClr val="FFFFFF"/>
              </a:solidFill>
            </a:endParaRPr>
          </a:p>
          <a:p>
            <a:pPr indent="-311150" lvl="0" marL="457200" rtl="0" algn="l">
              <a:spcBef>
                <a:spcPts val="0"/>
              </a:spcBef>
              <a:spcAft>
                <a:spcPts val="0"/>
              </a:spcAft>
              <a:buClr>
                <a:srgbClr val="FFFFFF"/>
              </a:buClr>
              <a:buSzPts val="1300"/>
              <a:buChar char="●"/>
            </a:pPr>
            <a:r>
              <a:rPr lang="en" u="sng">
                <a:solidFill>
                  <a:schemeClr val="hlink"/>
                </a:solidFill>
                <a:hlinkClick r:id="rId3"/>
              </a:rPr>
              <a:t>https://github.com/bluecube246/Tumor_Semantic_Image_Segmentation</a:t>
            </a:r>
            <a:endParaRPr>
              <a:solidFill>
                <a:srgbClr val="FFFFFF"/>
              </a:solidFill>
            </a:endParaRPr>
          </a:p>
          <a:p>
            <a:pPr indent="0" lvl="0" marL="457200" rtl="0" algn="l">
              <a:spcBef>
                <a:spcPts val="0"/>
              </a:spcBef>
              <a:spcAft>
                <a:spcPts val="0"/>
              </a:spcAft>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563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48" name="Google Shape;148;p15"/>
          <p:cNvSpPr txBox="1"/>
          <p:nvPr>
            <p:ph idx="1" type="body"/>
          </p:nvPr>
        </p:nvSpPr>
        <p:spPr>
          <a:xfrm>
            <a:off x="356200" y="1377050"/>
            <a:ext cx="8653200" cy="1704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rPr>
              <a:t>This project is to build a tool that produces heatmaps that identify regions of tumors in tissues of biopsy images that works as an automatic second opinion for pathologists. The provided sample datasets are originally from CAMELYON16  Challenge’s 400 WSI( whole slide images), which are collected independently from two medical centers in the Netherlands.</a:t>
            </a:r>
            <a:endParaRPr>
              <a:solidFill>
                <a:srgbClr val="FFFFFF"/>
              </a:solidFill>
            </a:endParaRPr>
          </a:p>
        </p:txBody>
      </p:sp>
      <p:pic>
        <p:nvPicPr>
          <p:cNvPr id="149" name="Google Shape;149;p15"/>
          <p:cNvPicPr preferRelativeResize="0"/>
          <p:nvPr/>
        </p:nvPicPr>
        <p:blipFill>
          <a:blip r:embed="rId3">
            <a:alphaModFix/>
          </a:blip>
          <a:stretch>
            <a:fillRect/>
          </a:stretch>
        </p:blipFill>
        <p:spPr>
          <a:xfrm>
            <a:off x="1297500" y="2526925"/>
            <a:ext cx="6906038" cy="243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673900"/>
            <a:ext cx="70389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55" name="Google Shape;155;p16"/>
          <p:cNvSpPr txBox="1"/>
          <p:nvPr>
            <p:ph idx="1" type="body"/>
          </p:nvPr>
        </p:nvSpPr>
        <p:spPr>
          <a:xfrm>
            <a:off x="1297500" y="149050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FFFFF"/>
              </a:buClr>
              <a:buSzPts val="1700"/>
              <a:buChar char="●"/>
            </a:pPr>
            <a:r>
              <a:rPr lang="en">
                <a:solidFill>
                  <a:srgbClr val="FFFFFF"/>
                </a:solidFill>
              </a:rPr>
              <a:t>It is important to decide on what makes a model good. </a:t>
            </a:r>
            <a:endParaRPr sz="1500">
              <a:solidFill>
                <a:srgbClr val="FFFFFF"/>
              </a:solidFill>
            </a:endParaRPr>
          </a:p>
          <a:p>
            <a:pPr indent="-323850" lvl="0" marL="457200" rtl="0" algn="l">
              <a:spcBef>
                <a:spcPts val="0"/>
              </a:spcBef>
              <a:spcAft>
                <a:spcPts val="0"/>
              </a:spcAft>
              <a:buClr>
                <a:srgbClr val="FFFFFF"/>
              </a:buClr>
              <a:buSzPts val="1500"/>
              <a:buChar char="●"/>
            </a:pPr>
            <a:r>
              <a:rPr lang="en">
                <a:solidFill>
                  <a:srgbClr val="FFFFFF"/>
                </a:solidFill>
              </a:rPr>
              <a:t>Due to the extreme imbalance of Tumor and Normal patches such that there are much more patch images that are classified as having tumor than not, a lot of the images will achieve over a 99 percent accuracy by simply predicting all the patches to be Normal. (Example of this issue shown next slide)</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It would more be problematic if a model predicted a patch to be normal when it actually contained cancer.</a:t>
            </a:r>
            <a:endParaRPr>
              <a:solidFill>
                <a:srgbClr val="FFFFFF"/>
              </a:solidFill>
            </a:endParaRPr>
          </a:p>
          <a:p>
            <a:pPr indent="-311150" lvl="0" marL="457200" rtl="0" algn="l">
              <a:spcBef>
                <a:spcPts val="0"/>
              </a:spcBef>
              <a:spcAft>
                <a:spcPts val="0"/>
              </a:spcAft>
              <a:buClr>
                <a:srgbClr val="FFFFFF"/>
              </a:buClr>
              <a:buSzPts val="1300"/>
              <a:buFont typeface="Arial"/>
              <a:buChar char="●"/>
            </a:pPr>
            <a:r>
              <a:rPr lang="en">
                <a:solidFill>
                  <a:srgbClr val="FFFFFF"/>
                </a:solidFill>
              </a:rPr>
              <a:t>Goal: our objective is to try and achieve a high true positive rate (equally low false negative rate) at the same time trying to achieve high AUC accuracy.</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accuracy but bad model example. </a:t>
            </a:r>
            <a:endParaRPr/>
          </a:p>
        </p:txBody>
      </p:sp>
      <p:sp>
        <p:nvSpPr>
          <p:cNvPr id="161" name="Google Shape;161;p17"/>
          <p:cNvSpPr txBox="1"/>
          <p:nvPr>
            <p:ph idx="1" type="body"/>
          </p:nvPr>
        </p:nvSpPr>
        <p:spPr>
          <a:xfrm>
            <a:off x="1017000" y="1225425"/>
            <a:ext cx="7599900" cy="280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Below is an example of a model that has a high accuracy by simply predicting all patches as 0 (Normal)</a:t>
            </a:r>
            <a:endParaRPr/>
          </a:p>
        </p:txBody>
      </p:sp>
      <p:pic>
        <p:nvPicPr>
          <p:cNvPr id="162" name="Google Shape;162;p17"/>
          <p:cNvPicPr preferRelativeResize="0"/>
          <p:nvPr/>
        </p:nvPicPr>
        <p:blipFill>
          <a:blip r:embed="rId3">
            <a:alphaModFix/>
          </a:blip>
          <a:stretch>
            <a:fillRect/>
          </a:stretch>
        </p:blipFill>
        <p:spPr>
          <a:xfrm>
            <a:off x="1115350" y="1761575"/>
            <a:ext cx="7179149" cy="29307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5618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Initial Data Visualization</a:t>
            </a:r>
            <a:endParaRPr/>
          </a:p>
        </p:txBody>
      </p:sp>
      <p:sp>
        <p:nvSpPr>
          <p:cNvPr id="168" name="Google Shape;168;p18"/>
          <p:cNvSpPr txBox="1"/>
          <p:nvPr>
            <p:ph idx="1" type="body"/>
          </p:nvPr>
        </p:nvSpPr>
        <p:spPr>
          <a:xfrm>
            <a:off x="1297500" y="1567550"/>
            <a:ext cx="7443000" cy="319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
                <a:solidFill>
                  <a:srgbClr val="FFFFFF"/>
                </a:solidFill>
              </a:rPr>
              <a:t>The dataset is composed of 21 biopsy and respective mask images. </a:t>
            </a:r>
            <a:endParaRPr>
              <a:solidFill>
                <a:srgbClr val="FFFFFF"/>
              </a:solidFill>
            </a:endParaRPr>
          </a:p>
          <a:p>
            <a:pPr indent="-298450" lvl="1" marL="914400" rtl="0" algn="l">
              <a:spcBef>
                <a:spcPts val="0"/>
              </a:spcBef>
              <a:spcAft>
                <a:spcPts val="0"/>
              </a:spcAft>
              <a:buClr>
                <a:srgbClr val="FFFFFF"/>
              </a:buClr>
              <a:buSzPts val="1100"/>
              <a:buChar char="○"/>
            </a:pPr>
            <a:r>
              <a:rPr lang="en">
                <a:solidFill>
                  <a:srgbClr val="FFFFFF"/>
                </a:solidFill>
              </a:rPr>
              <a:t>(img number 38 was taken out for consideration, due to difference in level dimensions)</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Decided to not use 6 of the images that rarely contain any tumors.</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We further selected images that goes into train/val/test set such that 'good' biopsy and mask images are distributed more toward training set and test set.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Details on the initial visualization can be found in the following file:</a:t>
            </a:r>
            <a:r>
              <a:rPr i="1" lang="en">
                <a:solidFill>
                  <a:srgbClr val="FFFFFF"/>
                </a:solidFill>
              </a:rPr>
              <a:t> 0.Initial_Data_Visualization.ipynb </a:t>
            </a:r>
            <a:r>
              <a:rPr lang="en">
                <a:solidFill>
                  <a:srgbClr val="FFFFFF"/>
                </a:solidFill>
              </a:rPr>
              <a:t>under the Github repo</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457200" rtl="0" algn="l">
              <a:spcBef>
                <a:spcPts val="0"/>
              </a:spcBef>
              <a:spcAft>
                <a:spcPts val="0"/>
              </a:spcAft>
              <a:buNone/>
            </a:pPr>
            <a:r>
              <a:rPr lang="en" sz="1350">
                <a:solidFill>
                  <a:srgbClr val="000000"/>
                </a:solidFill>
                <a:highlight>
                  <a:srgbClr val="FFFFFF"/>
                </a:highlight>
              </a:rPr>
              <a:t>Biopsy/mask img number in </a:t>
            </a:r>
            <a:endParaRPr sz="1350">
              <a:solidFill>
                <a:srgbClr val="000000"/>
              </a:solidFill>
              <a:highlight>
                <a:srgbClr val="FFFFFF"/>
              </a:highlight>
            </a:endParaRPr>
          </a:p>
          <a:p>
            <a:pPr indent="-314325" lvl="0" marL="914400" rtl="0" algn="l">
              <a:spcBef>
                <a:spcPts val="0"/>
              </a:spcBef>
              <a:spcAft>
                <a:spcPts val="0"/>
              </a:spcAft>
              <a:buClr>
                <a:srgbClr val="000000"/>
              </a:buClr>
              <a:buSzPts val="1350"/>
              <a:buChar char="●"/>
            </a:pPr>
            <a:r>
              <a:rPr lang="en" sz="1350">
                <a:solidFill>
                  <a:srgbClr val="000000"/>
                </a:solidFill>
                <a:highlight>
                  <a:srgbClr val="FFFFFF"/>
                </a:highlight>
              </a:rPr>
              <a:t>train set: [5, 16, 19, 23, 31, 84, 94, 101, 110]</a:t>
            </a:r>
            <a:endParaRPr sz="1350">
              <a:solidFill>
                <a:srgbClr val="000000"/>
              </a:solidFill>
              <a:highlight>
                <a:srgbClr val="FFFFFF"/>
              </a:highlight>
            </a:endParaRPr>
          </a:p>
          <a:p>
            <a:pPr indent="-314325" lvl="0" marL="914400" rtl="0" algn="l">
              <a:spcBef>
                <a:spcPts val="0"/>
              </a:spcBef>
              <a:spcAft>
                <a:spcPts val="0"/>
              </a:spcAft>
              <a:buClr>
                <a:srgbClr val="000000"/>
              </a:buClr>
              <a:buSzPts val="1350"/>
              <a:buChar char="●"/>
            </a:pPr>
            <a:r>
              <a:rPr lang="en" sz="1350">
                <a:solidFill>
                  <a:srgbClr val="000000"/>
                </a:solidFill>
                <a:highlight>
                  <a:srgbClr val="FFFFFF"/>
                </a:highlight>
              </a:rPr>
              <a:t>valid set: [1, 75, 96]</a:t>
            </a:r>
            <a:endParaRPr sz="1350">
              <a:solidFill>
                <a:srgbClr val="000000"/>
              </a:solidFill>
              <a:highlight>
                <a:srgbClr val="FFFFFF"/>
              </a:highlight>
            </a:endParaRPr>
          </a:p>
          <a:p>
            <a:pPr indent="-314325" lvl="0" marL="914400" rtl="0" algn="l">
              <a:spcBef>
                <a:spcPts val="0"/>
              </a:spcBef>
              <a:spcAft>
                <a:spcPts val="0"/>
              </a:spcAft>
              <a:buClr>
                <a:srgbClr val="000000"/>
              </a:buClr>
              <a:buSzPts val="1350"/>
              <a:buChar char="●"/>
            </a:pPr>
            <a:r>
              <a:rPr lang="en" sz="1350">
                <a:solidFill>
                  <a:srgbClr val="000000"/>
                </a:solidFill>
                <a:highlight>
                  <a:srgbClr val="FFFFFF"/>
                </a:highlight>
              </a:rPr>
              <a:t>test set: [64, 78, 91]</a:t>
            </a:r>
            <a:endParaRPr sz="1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Methodology</a:t>
            </a:r>
            <a:endParaRPr/>
          </a:p>
        </p:txBody>
      </p:sp>
      <p:sp>
        <p:nvSpPr>
          <p:cNvPr id="174" name="Google Shape;174;p19"/>
          <p:cNvSpPr txBox="1"/>
          <p:nvPr>
            <p:ph idx="1" type="body"/>
          </p:nvPr>
        </p:nvSpPr>
        <p:spPr>
          <a:xfrm>
            <a:off x="1297500" y="1116150"/>
            <a:ext cx="7038900" cy="36057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p>
            <a:pPr indent="-311150" lvl="0" marL="457200" rtl="0" algn="l">
              <a:spcBef>
                <a:spcPts val="0"/>
              </a:spcBef>
              <a:spcAft>
                <a:spcPts val="0"/>
              </a:spcAft>
              <a:buSzPts val="1300"/>
              <a:buAutoNum type="alphaLcPeriod"/>
            </a:pPr>
            <a:r>
              <a:rPr lang="en" sz="1300"/>
              <a:t>Sliding Window approach</a:t>
            </a:r>
            <a:endParaRPr/>
          </a:p>
          <a:p>
            <a:pPr indent="-311150" lvl="0" marL="457200" rtl="0" algn="l">
              <a:spcBef>
                <a:spcPts val="0"/>
              </a:spcBef>
              <a:spcAft>
                <a:spcPts val="0"/>
              </a:spcAft>
              <a:buSzPts val="1300"/>
              <a:buChar char="●"/>
            </a:pPr>
            <a:r>
              <a:rPr lang="en"/>
              <a:t>Method used in creating patches for each biopsy and mask slides</a:t>
            </a:r>
            <a:endParaRPr/>
          </a:p>
          <a:p>
            <a:pPr indent="-311150" lvl="0" marL="457200" rtl="0" algn="l">
              <a:spcBef>
                <a:spcPts val="0"/>
              </a:spcBef>
              <a:spcAft>
                <a:spcPts val="0"/>
              </a:spcAft>
              <a:buSzPts val="1300"/>
              <a:buChar char="●"/>
            </a:pPr>
            <a:r>
              <a:rPr lang="en"/>
              <a:t>Creates a list of patches from top to bottom, from left to right</a:t>
            </a:r>
            <a:endParaRPr/>
          </a:p>
          <a:p>
            <a:pPr indent="-311150" lvl="0" marL="457200" rtl="0" algn="l">
              <a:spcBef>
                <a:spcPts val="0"/>
              </a:spcBef>
              <a:spcAft>
                <a:spcPts val="0"/>
              </a:spcAft>
              <a:buSzPts val="1300"/>
              <a:buChar char="●"/>
            </a:pPr>
            <a:r>
              <a:rPr lang="en"/>
              <a:t>Slides over each patch with predefined stride size (ex. 150, 200,  299)</a:t>
            </a:r>
            <a:endParaRPr/>
          </a:p>
          <a:p>
            <a:pPr indent="0" lvl="0" marL="457200" rtl="0" algn="l">
              <a:spcBef>
                <a:spcPts val="1600"/>
              </a:spcBef>
              <a:spcAft>
                <a:spcPts val="0"/>
              </a:spcAft>
              <a:buNone/>
            </a:pPr>
            <a:r>
              <a:t/>
            </a:r>
            <a:endParaRPr sz="100"/>
          </a:p>
          <a:p>
            <a:pPr indent="-311150" lvl="0" marL="457200" rtl="0" algn="l">
              <a:spcBef>
                <a:spcPts val="1600"/>
              </a:spcBef>
              <a:spcAft>
                <a:spcPts val="0"/>
              </a:spcAft>
              <a:buSzPts val="1300"/>
              <a:buAutoNum type="alphaLcPeriod"/>
            </a:pPr>
            <a:r>
              <a:rPr lang="en"/>
              <a:t>Minimum tissue percentage</a:t>
            </a:r>
            <a:endParaRPr/>
          </a:p>
          <a:p>
            <a:pPr indent="-311150" lvl="0" marL="457200" rtl="0" algn="l">
              <a:spcBef>
                <a:spcPts val="0"/>
              </a:spcBef>
              <a:spcAft>
                <a:spcPts val="0"/>
              </a:spcAft>
              <a:buSzPts val="1300"/>
              <a:buChar char="●"/>
            </a:pPr>
            <a:r>
              <a:rPr lang="en"/>
              <a:t>Stores only patches that have tissue pixel  percentage above 50%</a:t>
            </a:r>
            <a:endParaRPr/>
          </a:p>
          <a:p>
            <a:pPr indent="-311150" lvl="0" marL="457200" rtl="0" algn="l">
              <a:spcBef>
                <a:spcPts val="0"/>
              </a:spcBef>
              <a:spcAft>
                <a:spcPts val="0"/>
              </a:spcAft>
              <a:buSzPts val="1300"/>
              <a:buChar char="●"/>
            </a:pPr>
            <a:r>
              <a:rPr lang="en"/>
              <a:t>Helps to reduce size of data need to store in RAM</a:t>
            </a:r>
            <a:endParaRPr/>
          </a:p>
          <a:p>
            <a:pPr indent="0" lvl="0" marL="457200" rtl="0" algn="l">
              <a:spcBef>
                <a:spcPts val="1600"/>
              </a:spcBef>
              <a:spcAft>
                <a:spcPts val="0"/>
              </a:spcAft>
              <a:buNone/>
            </a:pPr>
            <a:r>
              <a:t/>
            </a:r>
            <a:endParaRPr sz="100"/>
          </a:p>
          <a:p>
            <a:pPr indent="-311150" lvl="0" marL="457200" rtl="0" algn="l">
              <a:spcBef>
                <a:spcPts val="1600"/>
              </a:spcBef>
              <a:spcAft>
                <a:spcPts val="0"/>
              </a:spcAft>
              <a:buSzPts val="1300"/>
              <a:buAutoNum type="alphaLcPeriod"/>
            </a:pPr>
            <a:r>
              <a:rPr lang="en"/>
              <a:t>Balancing data</a:t>
            </a:r>
            <a:endParaRPr/>
          </a:p>
          <a:p>
            <a:pPr indent="-311150" lvl="0" marL="457200" rtl="0" algn="l">
              <a:spcBef>
                <a:spcPts val="0"/>
              </a:spcBef>
              <a:spcAft>
                <a:spcPts val="0"/>
              </a:spcAft>
              <a:buSzPts val="1300"/>
              <a:buChar char="●"/>
            </a:pPr>
            <a:r>
              <a:rPr lang="en"/>
              <a:t>To overcome imbalance number of patches that have tumors and those without</a:t>
            </a:r>
            <a:endParaRPr/>
          </a:p>
          <a:p>
            <a:pPr indent="-311150" lvl="0" marL="457200" rtl="0" algn="l">
              <a:spcBef>
                <a:spcPts val="0"/>
              </a:spcBef>
              <a:spcAft>
                <a:spcPts val="0"/>
              </a:spcAft>
              <a:buSzPts val="1300"/>
              <a:buChar char="●"/>
            </a:pPr>
            <a:r>
              <a:rPr lang="en"/>
              <a:t>Undersampled patches of the majority class</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Methodology</a:t>
            </a:r>
            <a:endParaRPr/>
          </a:p>
        </p:txBody>
      </p:sp>
      <p:sp>
        <p:nvSpPr>
          <p:cNvPr id="180" name="Google Shape;180;p20"/>
          <p:cNvSpPr txBox="1"/>
          <p:nvPr>
            <p:ph idx="1" type="body"/>
          </p:nvPr>
        </p:nvSpPr>
        <p:spPr>
          <a:xfrm>
            <a:off x="1297500" y="1242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 Multiple zoom levels and classifying sub-patches</a:t>
            </a:r>
            <a:endParaRPr/>
          </a:p>
          <a:p>
            <a:pPr indent="-311150" lvl="0" marL="457200" rtl="0" algn="l">
              <a:spcBef>
                <a:spcPts val="1600"/>
              </a:spcBef>
              <a:spcAft>
                <a:spcPts val="0"/>
              </a:spcAft>
              <a:buSzPts val="1300"/>
              <a:buChar char="●"/>
            </a:pPr>
            <a:r>
              <a:rPr lang="en"/>
              <a:t>Transformed coordinates to locate same position throughout multiple zoom levels</a:t>
            </a:r>
            <a:endParaRPr/>
          </a:p>
          <a:p>
            <a:pPr indent="-311150" lvl="0" marL="457200" rtl="0" algn="l">
              <a:spcBef>
                <a:spcPts val="0"/>
              </a:spcBef>
              <a:spcAft>
                <a:spcPts val="0"/>
              </a:spcAft>
              <a:buSzPts val="1300"/>
              <a:buChar char="●"/>
            </a:pPr>
            <a:r>
              <a:rPr lang="en"/>
              <a:t>Performed sliding in coordinates with reference to the lowest level to prevent highest level patch move outside to the available coordinates.</a:t>
            </a:r>
            <a:endParaRPr/>
          </a:p>
          <a:p>
            <a:pPr indent="-311150" lvl="0" marL="457200" rtl="0" algn="l">
              <a:spcBef>
                <a:spcPts val="0"/>
              </a:spcBef>
              <a:spcAft>
                <a:spcPts val="0"/>
              </a:spcAft>
              <a:buSzPts val="1300"/>
              <a:buChar char="●"/>
            </a:pPr>
            <a:r>
              <a:rPr lang="en"/>
              <a:t>Labeled/classified each patch by looking at center sub-patch region of 128x128, labeled 1 for having tumor if at least a single pixel in the sub-patch has a tumor.</a:t>
            </a:r>
            <a:endParaRPr/>
          </a:p>
          <a:p>
            <a:pPr indent="-311150" lvl="0" marL="457200" rtl="0" algn="l">
              <a:spcBef>
                <a:spcPts val="0"/>
              </a:spcBef>
              <a:spcAft>
                <a:spcPts val="0"/>
              </a:spcAft>
              <a:buSzPts val="1300"/>
              <a:buChar char="●"/>
            </a:pPr>
            <a:r>
              <a:t/>
            </a:r>
            <a:endParaRPr/>
          </a:p>
          <a:p>
            <a:pPr indent="0" lvl="0" marL="457200" rtl="0" algn="l">
              <a:spcBef>
                <a:spcPts val="1600"/>
              </a:spcBef>
              <a:spcAft>
                <a:spcPts val="1600"/>
              </a:spcAft>
              <a:buNone/>
            </a:pPr>
            <a:r>
              <a:t/>
            </a:r>
            <a:endParaRPr/>
          </a:p>
        </p:txBody>
      </p:sp>
      <p:pic>
        <p:nvPicPr>
          <p:cNvPr id="181" name="Google Shape;181;p20"/>
          <p:cNvPicPr preferRelativeResize="0"/>
          <p:nvPr/>
        </p:nvPicPr>
        <p:blipFill>
          <a:blip r:embed="rId3">
            <a:alphaModFix/>
          </a:blip>
          <a:stretch>
            <a:fillRect/>
          </a:stretch>
        </p:blipFill>
        <p:spPr>
          <a:xfrm>
            <a:off x="3247875" y="3243575"/>
            <a:ext cx="5787875" cy="1899925"/>
          </a:xfrm>
          <a:prstGeom prst="rect">
            <a:avLst/>
          </a:prstGeom>
          <a:noFill/>
          <a:ln>
            <a:noFill/>
          </a:ln>
        </p:spPr>
      </p:pic>
      <p:pic>
        <p:nvPicPr>
          <p:cNvPr id="182" name="Google Shape;182;p20"/>
          <p:cNvPicPr preferRelativeResize="0"/>
          <p:nvPr/>
        </p:nvPicPr>
        <p:blipFill>
          <a:blip r:embed="rId4">
            <a:alphaModFix/>
          </a:blip>
          <a:stretch>
            <a:fillRect/>
          </a:stretch>
        </p:blipFill>
        <p:spPr>
          <a:xfrm>
            <a:off x="83300" y="2967050"/>
            <a:ext cx="2515000" cy="217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Models</a:t>
            </a:r>
            <a:endParaRPr/>
          </a:p>
        </p:txBody>
      </p:sp>
      <p:sp>
        <p:nvSpPr>
          <p:cNvPr id="188" name="Google Shape;188;p21"/>
          <p:cNvSpPr txBox="1"/>
          <p:nvPr>
            <p:ph idx="1" type="body"/>
          </p:nvPr>
        </p:nvSpPr>
        <p:spPr>
          <a:xfrm>
            <a:off x="114950" y="1407400"/>
            <a:ext cx="7038900" cy="3972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lphaLcPeriod"/>
            </a:pPr>
            <a:r>
              <a:rPr lang="en" sz="1200"/>
              <a:t>Basic model: 2 InceptionV3 models + dense(1024) + dense(1)</a:t>
            </a:r>
            <a:endParaRPr sz="1200"/>
          </a:p>
          <a:p>
            <a:pPr indent="0" lvl="0" marL="0" rtl="0" algn="l">
              <a:lnSpc>
                <a:spcPct val="115000"/>
              </a:lnSpc>
              <a:spcBef>
                <a:spcPts val="400"/>
              </a:spcBef>
              <a:spcAft>
                <a:spcPts val="0"/>
              </a:spcAft>
              <a:buNone/>
            </a:pPr>
            <a:r>
              <a:rPr lang="en" sz="1200"/>
              <a:t>	Version a:    basic mdl (w/o fine tuning, w/o data augmentation)</a:t>
            </a:r>
            <a:endParaRPr sz="1200"/>
          </a:p>
          <a:p>
            <a:pPr indent="0" lvl="0" marL="0" rtl="0" algn="l">
              <a:lnSpc>
                <a:spcPct val="115000"/>
              </a:lnSpc>
              <a:spcBef>
                <a:spcPts val="400"/>
              </a:spcBef>
              <a:spcAft>
                <a:spcPts val="0"/>
              </a:spcAft>
              <a:buNone/>
            </a:pPr>
            <a:r>
              <a:rPr lang="en" sz="1200"/>
              <a:t>	Version b:   basic mdl w/  fine tuning, w/o data augmentation</a:t>
            </a:r>
            <a:endParaRPr sz="1200"/>
          </a:p>
          <a:p>
            <a:pPr indent="0" lvl="0" marL="0" rtl="0" algn="l">
              <a:lnSpc>
                <a:spcPct val="115000"/>
              </a:lnSpc>
              <a:spcBef>
                <a:spcPts val="400"/>
              </a:spcBef>
              <a:spcAft>
                <a:spcPts val="0"/>
              </a:spcAft>
              <a:buNone/>
            </a:pPr>
            <a:r>
              <a:rPr lang="en" sz="1200"/>
              <a:t>	Version c: basic mdl w/o fine tuning, w/ data augmentation</a:t>
            </a:r>
            <a:endParaRPr sz="1200"/>
          </a:p>
          <a:p>
            <a:pPr indent="0" lvl="0" marL="0" rtl="0" algn="l">
              <a:lnSpc>
                <a:spcPct val="115000"/>
              </a:lnSpc>
              <a:spcBef>
                <a:spcPts val="400"/>
              </a:spcBef>
              <a:spcAft>
                <a:spcPts val="0"/>
              </a:spcAft>
              <a:buNone/>
            </a:pPr>
            <a:r>
              <a:rPr lang="en" sz="1200"/>
              <a:t>	Version d: basic mdl w/ fine tuning, w/ data augmentation</a:t>
            </a:r>
            <a:endParaRPr sz="1200"/>
          </a:p>
          <a:p>
            <a:pPr indent="0" lvl="0" marL="0" rtl="0" algn="l">
              <a:lnSpc>
                <a:spcPct val="100000"/>
              </a:lnSpc>
              <a:spcBef>
                <a:spcPts val="400"/>
              </a:spcBef>
              <a:spcAft>
                <a:spcPts val="0"/>
              </a:spcAft>
              <a:buNone/>
            </a:pPr>
            <a:r>
              <a:t/>
            </a:r>
            <a:endParaRPr sz="500"/>
          </a:p>
          <a:p>
            <a:pPr indent="-304800" lvl="0" marL="457200" rtl="0" algn="l">
              <a:spcBef>
                <a:spcPts val="800"/>
              </a:spcBef>
              <a:spcAft>
                <a:spcPts val="0"/>
              </a:spcAft>
              <a:buSzPts val="1200"/>
              <a:buAutoNum type="alphaLcPeriod"/>
            </a:pPr>
            <a:r>
              <a:rPr lang="en" sz="1200"/>
              <a:t>Fancier model for version 2.x: </a:t>
            </a:r>
            <a:endParaRPr sz="1200"/>
          </a:p>
          <a:p>
            <a:pPr indent="0" lvl="0" marL="457200" rtl="0" algn="l">
              <a:spcBef>
                <a:spcPts val="0"/>
              </a:spcBef>
              <a:spcAft>
                <a:spcPts val="0"/>
              </a:spcAft>
              <a:buNone/>
            </a:pPr>
            <a:r>
              <a:rPr lang="en" sz="1200"/>
              <a:t>   2 InceptionV3 modes  +  dense (1024) + dense (128) + desne (1)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 sz="1200"/>
              <a:t>	Version 2.a: fancier mdl +  Batch Normalization before each dense layer</a:t>
            </a:r>
            <a:endParaRPr sz="1200"/>
          </a:p>
          <a:p>
            <a:pPr indent="0" lvl="0" marL="0" rtl="0" algn="l">
              <a:spcBef>
                <a:spcPts val="0"/>
              </a:spcBef>
              <a:spcAft>
                <a:spcPts val="0"/>
              </a:spcAft>
              <a:buNone/>
            </a:pPr>
            <a:r>
              <a:rPr lang="en" sz="1200"/>
              <a:t>	Version 2.b: fancier mdl +  Dropout before each dense layer</a:t>
            </a:r>
            <a:endParaRPr sz="1200"/>
          </a:p>
          <a:p>
            <a:pPr indent="0" lvl="0" marL="0" rtl="0" algn="l">
              <a:spcBef>
                <a:spcPts val="0"/>
              </a:spcBef>
              <a:spcAft>
                <a:spcPts val="0"/>
              </a:spcAft>
              <a:buNone/>
            </a:pPr>
            <a:r>
              <a:rPr lang="en" sz="1200"/>
              <a:t>	Version 2.c: fancier mdl + Batch Normalization + Dropout before each dense layer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Note:   fine tuning -&gt; fine tuned starting at 100th layer out of 311 layers from each InceptionV3 model</a:t>
            </a:r>
            <a:endParaRPr sz="1200"/>
          </a:p>
        </p:txBody>
      </p:sp>
      <p:pic>
        <p:nvPicPr>
          <p:cNvPr id="189" name="Google Shape;189;p21"/>
          <p:cNvPicPr preferRelativeResize="0"/>
          <p:nvPr/>
        </p:nvPicPr>
        <p:blipFill>
          <a:blip r:embed="rId3">
            <a:alphaModFix/>
          </a:blip>
          <a:stretch>
            <a:fillRect/>
          </a:stretch>
        </p:blipFill>
        <p:spPr>
          <a:xfrm>
            <a:off x="4944225" y="135600"/>
            <a:ext cx="2209625" cy="2304475"/>
          </a:xfrm>
          <a:prstGeom prst="rect">
            <a:avLst/>
          </a:prstGeom>
          <a:noFill/>
          <a:ln>
            <a:noFill/>
          </a:ln>
        </p:spPr>
      </p:pic>
      <p:pic>
        <p:nvPicPr>
          <p:cNvPr id="190" name="Google Shape;190;p21"/>
          <p:cNvPicPr preferRelativeResize="0"/>
          <p:nvPr/>
        </p:nvPicPr>
        <p:blipFill>
          <a:blip r:embed="rId4">
            <a:alphaModFix/>
          </a:blip>
          <a:stretch>
            <a:fillRect/>
          </a:stretch>
        </p:blipFill>
        <p:spPr>
          <a:xfrm>
            <a:off x="7015275" y="1134175"/>
            <a:ext cx="2128724" cy="390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